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6" r:id="rId8"/>
    <p:sldId id="263" r:id="rId9"/>
    <p:sldId id="268" r:id="rId10"/>
    <p:sldId id="269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B71"/>
    <a:srgbClr val="CFCFCF"/>
    <a:srgbClr val="B050FB"/>
    <a:srgbClr val="FFC710"/>
    <a:srgbClr val="FFC190"/>
    <a:srgbClr val="0099FF"/>
    <a:srgbClr val="8B3DC8"/>
    <a:srgbClr val="00C000"/>
    <a:srgbClr val="FF0000"/>
    <a:srgbClr val="00D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94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4BF101-B498-4321-B2EB-71EBBDE98BB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613638-E6C2-419D-B14A-F3C3221A425D}">
      <dgm:prSet/>
      <dgm:spPr>
        <a:solidFill>
          <a:srgbClr val="FFC000"/>
        </a:solidFill>
      </dgm:spPr>
      <dgm:t>
        <a:bodyPr/>
        <a:lstStyle/>
        <a:p>
          <a:r>
            <a:rPr lang="fr-FR" dirty="0"/>
            <a:t>A </a:t>
          </a:r>
          <a:r>
            <a:rPr lang="fr-FR" dirty="0" err="1"/>
            <a:t>way</a:t>
          </a:r>
          <a:r>
            <a:rPr lang="fr-FR" dirty="0"/>
            <a:t> to </a:t>
          </a:r>
          <a:r>
            <a:rPr lang="fr-FR" dirty="0" err="1"/>
            <a:t>track</a:t>
          </a:r>
          <a:r>
            <a:rPr lang="fr-FR" dirty="0"/>
            <a:t> the </a:t>
          </a:r>
          <a:r>
            <a:rPr lang="fr-FR" dirty="0" err="1"/>
            <a:t>ownership</a:t>
          </a:r>
          <a:r>
            <a:rPr lang="fr-FR" dirty="0"/>
            <a:t> of a Machine Learning model training and </a:t>
          </a:r>
          <a:r>
            <a:rPr lang="fr-FR" dirty="0" err="1"/>
            <a:t>its</a:t>
          </a:r>
          <a:r>
            <a:rPr lang="fr-FR" dirty="0"/>
            <a:t> </a:t>
          </a:r>
          <a:r>
            <a:rPr lang="fr-FR" dirty="0" err="1"/>
            <a:t>dataset</a:t>
          </a:r>
          <a:r>
            <a:rPr lang="fr-FR" dirty="0"/>
            <a:t>.</a:t>
          </a:r>
          <a:endParaRPr lang="en-US" dirty="0"/>
        </a:p>
      </dgm:t>
    </dgm:pt>
    <dgm:pt modelId="{EDDCBE33-022F-41E8-A5C8-0F8D6AC7E5FF}" type="parTrans" cxnId="{B4BDE35E-A976-4C84-9CA4-6670DAADCAFE}">
      <dgm:prSet/>
      <dgm:spPr/>
      <dgm:t>
        <a:bodyPr/>
        <a:lstStyle/>
        <a:p>
          <a:endParaRPr lang="en-US"/>
        </a:p>
      </dgm:t>
    </dgm:pt>
    <dgm:pt modelId="{47DA8807-1CCF-4C0C-BD50-20CC08F4CD6A}" type="sibTrans" cxnId="{B4BDE35E-A976-4C84-9CA4-6670DAADCAFE}">
      <dgm:prSet/>
      <dgm:spPr/>
      <dgm:t>
        <a:bodyPr/>
        <a:lstStyle/>
        <a:p>
          <a:endParaRPr lang="en-US"/>
        </a:p>
      </dgm:t>
    </dgm:pt>
    <dgm:pt modelId="{A69C10FA-53D4-422C-94F2-6381C4F7EA75}">
      <dgm:prSet/>
      <dgm:spPr>
        <a:solidFill>
          <a:srgbClr val="00EB71"/>
        </a:solidFill>
      </dgm:spPr>
      <dgm:t>
        <a:bodyPr/>
        <a:lstStyle/>
        <a:p>
          <a:r>
            <a:rPr lang="fr-FR"/>
            <a:t>Establishing ownership rights for its owner and contributors.</a:t>
          </a:r>
          <a:endParaRPr lang="en-US"/>
        </a:p>
      </dgm:t>
    </dgm:pt>
    <dgm:pt modelId="{801E7158-D882-4E93-A662-474F322BF707}" type="parTrans" cxnId="{7B499906-02D6-4249-8E3B-02C778284BB2}">
      <dgm:prSet/>
      <dgm:spPr/>
      <dgm:t>
        <a:bodyPr/>
        <a:lstStyle/>
        <a:p>
          <a:endParaRPr lang="en-US"/>
        </a:p>
      </dgm:t>
    </dgm:pt>
    <dgm:pt modelId="{3021BA88-7D37-4098-A454-2E2032DD5324}" type="sibTrans" cxnId="{7B499906-02D6-4249-8E3B-02C778284BB2}">
      <dgm:prSet/>
      <dgm:spPr/>
      <dgm:t>
        <a:bodyPr/>
        <a:lstStyle/>
        <a:p>
          <a:endParaRPr lang="en-US"/>
        </a:p>
      </dgm:t>
    </dgm:pt>
    <dgm:pt modelId="{0779E0F5-1D1B-4243-89B5-B5E689288BB6}">
      <dgm:prSet/>
      <dgm:spPr>
        <a:solidFill>
          <a:srgbClr val="00B0F0"/>
        </a:solidFill>
      </dgm:spPr>
      <dgm:t>
        <a:bodyPr/>
        <a:lstStyle/>
        <a:p>
          <a:r>
            <a:rPr lang="fr-FR"/>
            <a:t>Enabling them to receive revenue from its usage.</a:t>
          </a:r>
          <a:endParaRPr lang="en-US"/>
        </a:p>
      </dgm:t>
    </dgm:pt>
    <dgm:pt modelId="{F9D57721-E00F-4054-8F83-93DD42943BD3}" type="parTrans" cxnId="{29AA92CD-AFA8-42C5-AACD-6942324D61AD}">
      <dgm:prSet/>
      <dgm:spPr/>
      <dgm:t>
        <a:bodyPr/>
        <a:lstStyle/>
        <a:p>
          <a:endParaRPr lang="en-US"/>
        </a:p>
      </dgm:t>
    </dgm:pt>
    <dgm:pt modelId="{FEEE6ED2-8464-47DB-8684-3B59B6B99A53}" type="sibTrans" cxnId="{29AA92CD-AFA8-42C5-AACD-6942324D61AD}">
      <dgm:prSet/>
      <dgm:spPr/>
      <dgm:t>
        <a:bodyPr/>
        <a:lstStyle/>
        <a:p>
          <a:endParaRPr lang="en-US"/>
        </a:p>
      </dgm:t>
    </dgm:pt>
    <dgm:pt modelId="{41954488-0C09-8246-BB42-2D801C9A9EBC}" type="pres">
      <dgm:prSet presAssocID="{C84BF101-B498-4321-B2EB-71EBBDE98BB7}" presName="linear" presStyleCnt="0">
        <dgm:presLayoutVars>
          <dgm:animLvl val="lvl"/>
          <dgm:resizeHandles val="exact"/>
        </dgm:presLayoutVars>
      </dgm:prSet>
      <dgm:spPr/>
    </dgm:pt>
    <dgm:pt modelId="{B5FFCEAA-0C17-8C40-BEC5-FE76C5EAC6B8}" type="pres">
      <dgm:prSet presAssocID="{A8613638-E6C2-419D-B14A-F3C3221A425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0DE6BD0-C903-9149-9237-0EC219C5B53E}" type="pres">
      <dgm:prSet presAssocID="{47DA8807-1CCF-4C0C-BD50-20CC08F4CD6A}" presName="spacer" presStyleCnt="0"/>
      <dgm:spPr/>
    </dgm:pt>
    <dgm:pt modelId="{FB6C4E19-8C1D-934A-A1AD-7B0DE2AB3C64}" type="pres">
      <dgm:prSet presAssocID="{A69C10FA-53D4-422C-94F2-6381C4F7EA7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52BF2BA-712A-CD49-B640-3C707602F59F}" type="pres">
      <dgm:prSet presAssocID="{3021BA88-7D37-4098-A454-2E2032DD5324}" presName="spacer" presStyleCnt="0"/>
      <dgm:spPr/>
    </dgm:pt>
    <dgm:pt modelId="{B57F7F4F-6A1D-844A-AD35-692DE8357656}" type="pres">
      <dgm:prSet presAssocID="{0779E0F5-1D1B-4243-89B5-B5E689288BB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B499906-02D6-4249-8E3B-02C778284BB2}" srcId="{C84BF101-B498-4321-B2EB-71EBBDE98BB7}" destId="{A69C10FA-53D4-422C-94F2-6381C4F7EA75}" srcOrd="1" destOrd="0" parTransId="{801E7158-D882-4E93-A662-474F322BF707}" sibTransId="{3021BA88-7D37-4098-A454-2E2032DD5324}"/>
    <dgm:cxn modelId="{58C4292D-CB03-E24F-8DED-F32D2D572854}" type="presOf" srcId="{A8613638-E6C2-419D-B14A-F3C3221A425D}" destId="{B5FFCEAA-0C17-8C40-BEC5-FE76C5EAC6B8}" srcOrd="0" destOrd="0" presId="urn:microsoft.com/office/officeart/2005/8/layout/vList2"/>
    <dgm:cxn modelId="{FD6BF23C-BC7A-8845-BBFB-7FF7B4999CBE}" type="presOf" srcId="{C84BF101-B498-4321-B2EB-71EBBDE98BB7}" destId="{41954488-0C09-8246-BB42-2D801C9A9EBC}" srcOrd="0" destOrd="0" presId="urn:microsoft.com/office/officeart/2005/8/layout/vList2"/>
    <dgm:cxn modelId="{2543C343-135E-AD42-BFF5-9B61CF2B6A1E}" type="presOf" srcId="{0779E0F5-1D1B-4243-89B5-B5E689288BB6}" destId="{B57F7F4F-6A1D-844A-AD35-692DE8357656}" srcOrd="0" destOrd="0" presId="urn:microsoft.com/office/officeart/2005/8/layout/vList2"/>
    <dgm:cxn modelId="{B4BDE35E-A976-4C84-9CA4-6670DAADCAFE}" srcId="{C84BF101-B498-4321-B2EB-71EBBDE98BB7}" destId="{A8613638-E6C2-419D-B14A-F3C3221A425D}" srcOrd="0" destOrd="0" parTransId="{EDDCBE33-022F-41E8-A5C8-0F8D6AC7E5FF}" sibTransId="{47DA8807-1CCF-4C0C-BD50-20CC08F4CD6A}"/>
    <dgm:cxn modelId="{29AA92CD-AFA8-42C5-AACD-6942324D61AD}" srcId="{C84BF101-B498-4321-B2EB-71EBBDE98BB7}" destId="{0779E0F5-1D1B-4243-89B5-B5E689288BB6}" srcOrd="2" destOrd="0" parTransId="{F9D57721-E00F-4054-8F83-93DD42943BD3}" sibTransId="{FEEE6ED2-8464-47DB-8684-3B59B6B99A53}"/>
    <dgm:cxn modelId="{1650CAED-52BA-5142-AAAB-8045F9358FF0}" type="presOf" srcId="{A69C10FA-53D4-422C-94F2-6381C4F7EA75}" destId="{FB6C4E19-8C1D-934A-A1AD-7B0DE2AB3C64}" srcOrd="0" destOrd="0" presId="urn:microsoft.com/office/officeart/2005/8/layout/vList2"/>
    <dgm:cxn modelId="{9B9CEDB7-686C-E34B-824B-AF4860A14CAE}" type="presParOf" srcId="{41954488-0C09-8246-BB42-2D801C9A9EBC}" destId="{B5FFCEAA-0C17-8C40-BEC5-FE76C5EAC6B8}" srcOrd="0" destOrd="0" presId="urn:microsoft.com/office/officeart/2005/8/layout/vList2"/>
    <dgm:cxn modelId="{75BBB485-CA47-0045-83EA-128DAC7457DA}" type="presParOf" srcId="{41954488-0C09-8246-BB42-2D801C9A9EBC}" destId="{C0DE6BD0-C903-9149-9237-0EC219C5B53E}" srcOrd="1" destOrd="0" presId="urn:microsoft.com/office/officeart/2005/8/layout/vList2"/>
    <dgm:cxn modelId="{5B04B3B7-2C59-194A-B8D6-989CD6CC2B99}" type="presParOf" srcId="{41954488-0C09-8246-BB42-2D801C9A9EBC}" destId="{FB6C4E19-8C1D-934A-A1AD-7B0DE2AB3C64}" srcOrd="2" destOrd="0" presId="urn:microsoft.com/office/officeart/2005/8/layout/vList2"/>
    <dgm:cxn modelId="{0ACF31BC-F1E9-3F44-8BFF-5890DA09FBB1}" type="presParOf" srcId="{41954488-0C09-8246-BB42-2D801C9A9EBC}" destId="{252BF2BA-712A-CD49-B640-3C707602F59F}" srcOrd="3" destOrd="0" presId="urn:microsoft.com/office/officeart/2005/8/layout/vList2"/>
    <dgm:cxn modelId="{E51BD7B9-0765-4B4B-BE75-3CABF2559229}" type="presParOf" srcId="{41954488-0C09-8246-BB42-2D801C9A9EBC}" destId="{B57F7F4F-6A1D-844A-AD35-692DE835765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4BF101-B498-4321-B2EB-71EBBDE98BB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613638-E6C2-419D-B14A-F3C3221A425D}">
      <dgm:prSet/>
      <dgm:spPr>
        <a:solidFill>
          <a:srgbClr val="FFC000">
            <a:alpha val="80000"/>
          </a:srgbClr>
        </a:solidFill>
      </dgm:spPr>
      <dgm:t>
        <a:bodyPr/>
        <a:lstStyle/>
        <a:p>
          <a:r>
            <a:rPr lang="fr-FR" dirty="0" err="1">
              <a:solidFill>
                <a:schemeClr val="tx1"/>
              </a:solidFill>
            </a:rPr>
            <a:t>Blockchain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is</a:t>
          </a:r>
          <a:r>
            <a:rPr lang="fr-FR" dirty="0">
              <a:solidFill>
                <a:schemeClr val="tx1"/>
              </a:solidFill>
            </a:rPr>
            <a:t> good for micro </a:t>
          </a:r>
          <a:r>
            <a:rPr lang="fr-FR" dirty="0" err="1">
              <a:solidFill>
                <a:schemeClr val="tx1"/>
              </a:solidFill>
            </a:rPr>
            <a:t>contract</a:t>
          </a:r>
          <a:r>
            <a:rPr lang="fr-FR" dirty="0">
              <a:solidFill>
                <a:schemeClr val="tx1"/>
              </a:solidFill>
            </a:rPr>
            <a:t>/transaction. It </a:t>
          </a:r>
          <a:r>
            <a:rPr lang="fr-FR" dirty="0" err="1">
              <a:solidFill>
                <a:schemeClr val="tx1"/>
              </a:solidFill>
            </a:rPr>
            <a:t>gives</a:t>
          </a:r>
          <a:r>
            <a:rPr lang="fr-FR" dirty="0">
              <a:solidFill>
                <a:schemeClr val="tx1"/>
              </a:solidFill>
            </a:rPr>
            <a:t> the </a:t>
          </a:r>
          <a:r>
            <a:rPr lang="fr-FR" dirty="0" err="1">
              <a:solidFill>
                <a:schemeClr val="tx1"/>
              </a:solidFill>
            </a:rPr>
            <a:t>possibility</a:t>
          </a:r>
          <a:r>
            <a:rPr lang="fr-FR" dirty="0">
              <a:solidFill>
                <a:schemeClr val="tx1"/>
              </a:solidFill>
            </a:rPr>
            <a:t> to </a:t>
          </a:r>
          <a:r>
            <a:rPr lang="fr-FR" dirty="0" err="1">
              <a:solidFill>
                <a:schemeClr val="tx1"/>
              </a:solidFill>
            </a:rPr>
            <a:t>pay</a:t>
          </a:r>
          <a:r>
            <a:rPr lang="fr-FR" dirty="0">
              <a:solidFill>
                <a:schemeClr val="tx1"/>
              </a:solidFill>
            </a:rPr>
            <a:t> in a </a:t>
          </a:r>
          <a:r>
            <a:rPr lang="fr-FR" dirty="0" err="1">
              <a:solidFill>
                <a:schemeClr val="tx1"/>
              </a:solidFill>
            </a:rPr>
            <a:t>simplessway</a:t>
          </a:r>
          <a:r>
            <a:rPr lang="fr-FR" dirty="0">
              <a:solidFill>
                <a:schemeClr val="tx1"/>
              </a:solidFill>
            </a:rPr>
            <a:t> for </a:t>
          </a:r>
          <a:r>
            <a:rPr lang="fr-FR" dirty="0" err="1">
              <a:solidFill>
                <a:schemeClr val="tx1"/>
              </a:solidFill>
            </a:rPr>
            <a:t>ownership</a:t>
          </a:r>
          <a:r>
            <a:rPr lang="fr-FR" dirty="0">
              <a:solidFill>
                <a:schemeClr val="tx1"/>
              </a:solidFill>
            </a:rPr>
            <a:t> to a multiple people.</a:t>
          </a:r>
          <a:endParaRPr lang="en-US" dirty="0">
            <a:solidFill>
              <a:schemeClr val="tx1"/>
            </a:solidFill>
          </a:endParaRPr>
        </a:p>
      </dgm:t>
    </dgm:pt>
    <dgm:pt modelId="{EDDCBE33-022F-41E8-A5C8-0F8D6AC7E5FF}" type="parTrans" cxnId="{B4BDE35E-A976-4C84-9CA4-6670DAADCAFE}">
      <dgm:prSet/>
      <dgm:spPr/>
      <dgm:t>
        <a:bodyPr/>
        <a:lstStyle/>
        <a:p>
          <a:endParaRPr lang="en-US"/>
        </a:p>
      </dgm:t>
    </dgm:pt>
    <dgm:pt modelId="{47DA8807-1CCF-4C0C-BD50-20CC08F4CD6A}" type="sibTrans" cxnId="{B4BDE35E-A976-4C84-9CA4-6670DAADCAFE}">
      <dgm:prSet/>
      <dgm:spPr/>
      <dgm:t>
        <a:bodyPr/>
        <a:lstStyle/>
        <a:p>
          <a:endParaRPr lang="en-US"/>
        </a:p>
      </dgm:t>
    </dgm:pt>
    <dgm:pt modelId="{A69C10FA-53D4-422C-94F2-6381C4F7EA75}">
      <dgm:prSet/>
      <dgm:spPr>
        <a:solidFill>
          <a:srgbClr val="00EB71">
            <a:alpha val="80000"/>
          </a:srgbClr>
        </a:solidFill>
      </dgm:spPr>
      <dgm:t>
        <a:bodyPr/>
        <a:lstStyle/>
        <a:p>
          <a:r>
            <a:rPr lang="fr-FR" dirty="0" err="1">
              <a:solidFill>
                <a:schemeClr val="tx1"/>
              </a:solidFill>
            </a:rPr>
            <a:t>Blockchain</a:t>
          </a:r>
          <a:r>
            <a:rPr lang="fr-FR" dirty="0">
              <a:solidFill>
                <a:schemeClr val="tx1"/>
              </a:solidFill>
            </a:rPr>
            <a:t> data are </a:t>
          </a:r>
          <a:r>
            <a:rPr lang="fr-FR" dirty="0" err="1">
              <a:solidFill>
                <a:schemeClr val="tx1"/>
              </a:solidFill>
            </a:rPr>
            <a:t>timestamped</a:t>
          </a:r>
          <a:r>
            <a:rPr lang="fr-FR" dirty="0">
              <a:solidFill>
                <a:schemeClr val="tx1"/>
              </a:solidFill>
            </a:rPr>
            <a:t> and </a:t>
          </a:r>
          <a:r>
            <a:rPr lang="fr-FR" dirty="0" err="1">
              <a:solidFill>
                <a:schemeClr val="tx1"/>
              </a:solidFill>
            </a:rPr>
            <a:t>add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traceability</a:t>
          </a:r>
          <a:r>
            <a:rPr lang="fr-FR" dirty="0">
              <a:solidFill>
                <a:schemeClr val="tx1"/>
              </a:solidFill>
            </a:rPr>
            <a:t> to the </a:t>
          </a:r>
          <a:r>
            <a:rPr lang="fr-FR" dirty="0" err="1">
              <a:solidFill>
                <a:schemeClr val="tx1"/>
              </a:solidFill>
            </a:rPr>
            <a:t>process</a:t>
          </a:r>
          <a:r>
            <a:rPr lang="fr-FR" dirty="0">
              <a:solidFill>
                <a:schemeClr val="tx1"/>
              </a:solidFill>
            </a:rPr>
            <a:t>. Data provider and </a:t>
          </a:r>
          <a:r>
            <a:rPr lang="fr-FR" dirty="0" err="1">
              <a:solidFill>
                <a:schemeClr val="tx1"/>
              </a:solidFill>
            </a:rPr>
            <a:t>workers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can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prove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they</a:t>
          </a:r>
          <a:r>
            <a:rPr lang="fr-FR" dirty="0">
              <a:solidFill>
                <a:schemeClr val="tx1"/>
              </a:solidFill>
            </a:rPr>
            <a:t> contribution and </a:t>
          </a:r>
          <a:r>
            <a:rPr lang="fr-FR" dirty="0" err="1">
              <a:solidFill>
                <a:schemeClr val="tx1"/>
              </a:solidFill>
            </a:rPr>
            <a:t>ask</a:t>
          </a:r>
          <a:r>
            <a:rPr lang="fr-FR" dirty="0">
              <a:solidFill>
                <a:schemeClr val="tx1"/>
              </a:solidFill>
            </a:rPr>
            <a:t> part of the final </a:t>
          </a:r>
          <a:r>
            <a:rPr lang="fr-FR" dirty="0" err="1">
              <a:solidFill>
                <a:schemeClr val="tx1"/>
              </a:solidFill>
            </a:rPr>
            <a:t>payment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with</a:t>
          </a:r>
          <a:r>
            <a:rPr lang="fr-FR" dirty="0">
              <a:solidFill>
                <a:schemeClr val="tx1"/>
              </a:solidFill>
            </a:rPr>
            <a:t> hash </a:t>
          </a:r>
          <a:r>
            <a:rPr lang="fr-FR" dirty="0" err="1">
              <a:solidFill>
                <a:schemeClr val="tx1"/>
              </a:solidFill>
            </a:rPr>
            <a:t>stored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within</a:t>
          </a:r>
          <a:r>
            <a:rPr lang="fr-FR" dirty="0">
              <a:solidFill>
                <a:schemeClr val="tx1"/>
              </a:solidFill>
            </a:rPr>
            <a:t> the </a:t>
          </a:r>
          <a:r>
            <a:rPr lang="fr-FR" dirty="0" err="1">
              <a:solidFill>
                <a:schemeClr val="tx1"/>
              </a:solidFill>
            </a:rPr>
            <a:t>blockchain</a:t>
          </a:r>
          <a:r>
            <a:rPr lang="fr-FR" dirty="0">
              <a:solidFill>
                <a:schemeClr val="tx1"/>
              </a:solidFill>
            </a:rPr>
            <a:t>.</a:t>
          </a:r>
          <a:endParaRPr lang="en-US" dirty="0">
            <a:solidFill>
              <a:schemeClr val="tx1"/>
            </a:solidFill>
          </a:endParaRPr>
        </a:p>
      </dgm:t>
    </dgm:pt>
    <dgm:pt modelId="{801E7158-D882-4E93-A662-474F322BF707}" type="parTrans" cxnId="{7B499906-02D6-4249-8E3B-02C778284BB2}">
      <dgm:prSet/>
      <dgm:spPr/>
      <dgm:t>
        <a:bodyPr/>
        <a:lstStyle/>
        <a:p>
          <a:endParaRPr lang="en-US"/>
        </a:p>
      </dgm:t>
    </dgm:pt>
    <dgm:pt modelId="{3021BA88-7D37-4098-A454-2E2032DD5324}" type="sibTrans" cxnId="{7B499906-02D6-4249-8E3B-02C778284BB2}">
      <dgm:prSet/>
      <dgm:spPr/>
      <dgm:t>
        <a:bodyPr/>
        <a:lstStyle/>
        <a:p>
          <a:endParaRPr lang="en-US"/>
        </a:p>
      </dgm:t>
    </dgm:pt>
    <dgm:pt modelId="{0779E0F5-1D1B-4243-89B5-B5E689288BB6}">
      <dgm:prSet/>
      <dgm:spPr>
        <a:solidFill>
          <a:srgbClr val="00B0F0">
            <a:alpha val="80000"/>
          </a:srgbClr>
        </a:solidFill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Final </a:t>
          </a:r>
          <a:r>
            <a:rPr lang="fr-FR" dirty="0" err="1">
              <a:solidFill>
                <a:schemeClr val="tx1"/>
              </a:solidFill>
            </a:rPr>
            <a:t>customer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can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track</a:t>
          </a:r>
          <a:r>
            <a:rPr lang="fr-FR" dirty="0">
              <a:solidFill>
                <a:schemeClr val="tx1"/>
              </a:solidFill>
            </a:rPr>
            <a:t> the data </a:t>
          </a:r>
          <a:r>
            <a:rPr lang="fr-FR" dirty="0" err="1">
              <a:solidFill>
                <a:schemeClr val="tx1"/>
              </a:solidFill>
            </a:rPr>
            <a:t>ownership</a:t>
          </a:r>
          <a:r>
            <a:rPr lang="fr-FR" dirty="0">
              <a:solidFill>
                <a:schemeClr val="tx1"/>
              </a:solidFill>
            </a:rPr>
            <a:t> and </a:t>
          </a:r>
          <a:r>
            <a:rPr lang="fr-FR" dirty="0" err="1">
              <a:solidFill>
                <a:schemeClr val="tx1"/>
              </a:solidFill>
            </a:rPr>
            <a:t>make</a:t>
          </a:r>
          <a:r>
            <a:rPr lang="fr-FR" dirty="0">
              <a:solidFill>
                <a:schemeClr val="tx1"/>
              </a:solidFill>
            </a:rPr>
            <a:t> sure </a:t>
          </a:r>
          <a:r>
            <a:rPr lang="fr-FR" dirty="0" err="1">
              <a:solidFill>
                <a:schemeClr val="tx1"/>
              </a:solidFill>
            </a:rPr>
            <a:t>they</a:t>
          </a:r>
          <a:r>
            <a:rPr lang="fr-FR" dirty="0">
              <a:solidFill>
                <a:schemeClr val="tx1"/>
              </a:solidFill>
            </a:rPr>
            <a:t> have the right to use </a:t>
          </a:r>
          <a:r>
            <a:rPr lang="fr-FR" dirty="0" err="1">
              <a:solidFill>
                <a:schemeClr val="tx1"/>
              </a:solidFill>
            </a:rPr>
            <a:t>them</a:t>
          </a:r>
          <a:r>
            <a:rPr lang="fr-FR" dirty="0">
              <a:solidFill>
                <a:schemeClr val="tx1"/>
              </a:solidFill>
            </a:rPr>
            <a:t>.</a:t>
          </a:r>
          <a:endParaRPr lang="en-US" dirty="0">
            <a:solidFill>
              <a:schemeClr val="tx1"/>
            </a:solidFill>
          </a:endParaRPr>
        </a:p>
      </dgm:t>
    </dgm:pt>
    <dgm:pt modelId="{F9D57721-E00F-4054-8F83-93DD42943BD3}" type="parTrans" cxnId="{29AA92CD-AFA8-42C5-AACD-6942324D61AD}">
      <dgm:prSet/>
      <dgm:spPr/>
      <dgm:t>
        <a:bodyPr/>
        <a:lstStyle/>
        <a:p>
          <a:endParaRPr lang="en-US"/>
        </a:p>
      </dgm:t>
    </dgm:pt>
    <dgm:pt modelId="{FEEE6ED2-8464-47DB-8684-3B59B6B99A53}" type="sibTrans" cxnId="{29AA92CD-AFA8-42C5-AACD-6942324D61AD}">
      <dgm:prSet/>
      <dgm:spPr/>
      <dgm:t>
        <a:bodyPr/>
        <a:lstStyle/>
        <a:p>
          <a:endParaRPr lang="en-US"/>
        </a:p>
      </dgm:t>
    </dgm:pt>
    <dgm:pt modelId="{41954488-0C09-8246-BB42-2D801C9A9EBC}" type="pres">
      <dgm:prSet presAssocID="{C84BF101-B498-4321-B2EB-71EBBDE98BB7}" presName="linear" presStyleCnt="0">
        <dgm:presLayoutVars>
          <dgm:animLvl val="lvl"/>
          <dgm:resizeHandles val="exact"/>
        </dgm:presLayoutVars>
      </dgm:prSet>
      <dgm:spPr/>
    </dgm:pt>
    <dgm:pt modelId="{B5FFCEAA-0C17-8C40-BEC5-FE76C5EAC6B8}" type="pres">
      <dgm:prSet presAssocID="{A8613638-E6C2-419D-B14A-F3C3221A425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0DE6BD0-C903-9149-9237-0EC219C5B53E}" type="pres">
      <dgm:prSet presAssocID="{47DA8807-1CCF-4C0C-BD50-20CC08F4CD6A}" presName="spacer" presStyleCnt="0"/>
      <dgm:spPr/>
    </dgm:pt>
    <dgm:pt modelId="{FB6C4E19-8C1D-934A-A1AD-7B0DE2AB3C64}" type="pres">
      <dgm:prSet presAssocID="{A69C10FA-53D4-422C-94F2-6381C4F7EA7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52BF2BA-712A-CD49-B640-3C707602F59F}" type="pres">
      <dgm:prSet presAssocID="{3021BA88-7D37-4098-A454-2E2032DD5324}" presName="spacer" presStyleCnt="0"/>
      <dgm:spPr/>
    </dgm:pt>
    <dgm:pt modelId="{B57F7F4F-6A1D-844A-AD35-692DE8357656}" type="pres">
      <dgm:prSet presAssocID="{0779E0F5-1D1B-4243-89B5-B5E689288BB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B499906-02D6-4249-8E3B-02C778284BB2}" srcId="{C84BF101-B498-4321-B2EB-71EBBDE98BB7}" destId="{A69C10FA-53D4-422C-94F2-6381C4F7EA75}" srcOrd="1" destOrd="0" parTransId="{801E7158-D882-4E93-A662-474F322BF707}" sibTransId="{3021BA88-7D37-4098-A454-2E2032DD5324}"/>
    <dgm:cxn modelId="{58C4292D-CB03-E24F-8DED-F32D2D572854}" type="presOf" srcId="{A8613638-E6C2-419D-B14A-F3C3221A425D}" destId="{B5FFCEAA-0C17-8C40-BEC5-FE76C5EAC6B8}" srcOrd="0" destOrd="0" presId="urn:microsoft.com/office/officeart/2005/8/layout/vList2"/>
    <dgm:cxn modelId="{FD6BF23C-BC7A-8845-BBFB-7FF7B4999CBE}" type="presOf" srcId="{C84BF101-B498-4321-B2EB-71EBBDE98BB7}" destId="{41954488-0C09-8246-BB42-2D801C9A9EBC}" srcOrd="0" destOrd="0" presId="urn:microsoft.com/office/officeart/2005/8/layout/vList2"/>
    <dgm:cxn modelId="{2543C343-135E-AD42-BFF5-9B61CF2B6A1E}" type="presOf" srcId="{0779E0F5-1D1B-4243-89B5-B5E689288BB6}" destId="{B57F7F4F-6A1D-844A-AD35-692DE8357656}" srcOrd="0" destOrd="0" presId="urn:microsoft.com/office/officeart/2005/8/layout/vList2"/>
    <dgm:cxn modelId="{B4BDE35E-A976-4C84-9CA4-6670DAADCAFE}" srcId="{C84BF101-B498-4321-B2EB-71EBBDE98BB7}" destId="{A8613638-E6C2-419D-B14A-F3C3221A425D}" srcOrd="0" destOrd="0" parTransId="{EDDCBE33-022F-41E8-A5C8-0F8D6AC7E5FF}" sibTransId="{47DA8807-1CCF-4C0C-BD50-20CC08F4CD6A}"/>
    <dgm:cxn modelId="{29AA92CD-AFA8-42C5-AACD-6942324D61AD}" srcId="{C84BF101-B498-4321-B2EB-71EBBDE98BB7}" destId="{0779E0F5-1D1B-4243-89B5-B5E689288BB6}" srcOrd="2" destOrd="0" parTransId="{F9D57721-E00F-4054-8F83-93DD42943BD3}" sibTransId="{FEEE6ED2-8464-47DB-8684-3B59B6B99A53}"/>
    <dgm:cxn modelId="{1650CAED-52BA-5142-AAAB-8045F9358FF0}" type="presOf" srcId="{A69C10FA-53D4-422C-94F2-6381C4F7EA75}" destId="{FB6C4E19-8C1D-934A-A1AD-7B0DE2AB3C64}" srcOrd="0" destOrd="0" presId="urn:microsoft.com/office/officeart/2005/8/layout/vList2"/>
    <dgm:cxn modelId="{9B9CEDB7-686C-E34B-824B-AF4860A14CAE}" type="presParOf" srcId="{41954488-0C09-8246-BB42-2D801C9A9EBC}" destId="{B5FFCEAA-0C17-8C40-BEC5-FE76C5EAC6B8}" srcOrd="0" destOrd="0" presId="urn:microsoft.com/office/officeart/2005/8/layout/vList2"/>
    <dgm:cxn modelId="{75BBB485-CA47-0045-83EA-128DAC7457DA}" type="presParOf" srcId="{41954488-0C09-8246-BB42-2D801C9A9EBC}" destId="{C0DE6BD0-C903-9149-9237-0EC219C5B53E}" srcOrd="1" destOrd="0" presId="urn:microsoft.com/office/officeart/2005/8/layout/vList2"/>
    <dgm:cxn modelId="{5B04B3B7-2C59-194A-B8D6-989CD6CC2B99}" type="presParOf" srcId="{41954488-0C09-8246-BB42-2D801C9A9EBC}" destId="{FB6C4E19-8C1D-934A-A1AD-7B0DE2AB3C64}" srcOrd="2" destOrd="0" presId="urn:microsoft.com/office/officeart/2005/8/layout/vList2"/>
    <dgm:cxn modelId="{0ACF31BC-F1E9-3F44-8BFF-5890DA09FBB1}" type="presParOf" srcId="{41954488-0C09-8246-BB42-2D801C9A9EBC}" destId="{252BF2BA-712A-CD49-B640-3C707602F59F}" srcOrd="3" destOrd="0" presId="urn:microsoft.com/office/officeart/2005/8/layout/vList2"/>
    <dgm:cxn modelId="{E51BD7B9-0765-4B4B-BE75-3CABF2559229}" type="presParOf" srcId="{41954488-0C09-8246-BB42-2D801C9A9EBC}" destId="{B57F7F4F-6A1D-844A-AD35-692DE835765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4BF101-B498-4321-B2EB-71EBBDE98BB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613638-E6C2-419D-B14A-F3C3221A425D}">
      <dgm:prSet/>
      <dgm:spPr>
        <a:solidFill>
          <a:srgbClr val="FFC000">
            <a:alpha val="80000"/>
          </a:srgbClr>
        </a:solidFill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AI model </a:t>
          </a:r>
          <a:r>
            <a:rPr lang="fr-FR" dirty="0" err="1">
              <a:solidFill>
                <a:schemeClr val="tx1"/>
              </a:solidFill>
            </a:rPr>
            <a:t>require</a:t>
          </a:r>
          <a:r>
            <a:rPr lang="fr-FR" dirty="0">
              <a:solidFill>
                <a:schemeClr val="tx1"/>
              </a:solidFill>
            </a:rPr>
            <a:t> a </a:t>
          </a:r>
          <a:r>
            <a:rPr lang="fr-FR" dirty="0" err="1">
              <a:solidFill>
                <a:schemeClr val="tx1"/>
              </a:solidFill>
            </a:rPr>
            <a:t>huge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amount</a:t>
          </a:r>
          <a:r>
            <a:rPr lang="fr-FR" dirty="0">
              <a:solidFill>
                <a:schemeClr val="tx1"/>
              </a:solidFill>
            </a:rPr>
            <a:t> of data. And </a:t>
          </a:r>
          <a:r>
            <a:rPr lang="fr-FR" dirty="0" err="1">
              <a:solidFill>
                <a:schemeClr val="tx1"/>
              </a:solidFill>
            </a:rPr>
            <a:t>with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advanced</a:t>
          </a:r>
          <a:r>
            <a:rPr lang="fr-FR" dirty="0">
              <a:solidFill>
                <a:schemeClr val="tx1"/>
              </a:solidFill>
            </a:rPr>
            <a:t> model </a:t>
          </a:r>
          <a:r>
            <a:rPr lang="fr-FR" dirty="0" err="1">
              <a:solidFill>
                <a:schemeClr val="tx1"/>
              </a:solidFill>
            </a:rPr>
            <a:t>like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chatgtp</a:t>
          </a:r>
          <a:r>
            <a:rPr lang="fr-FR" dirty="0">
              <a:solidFill>
                <a:schemeClr val="tx1"/>
              </a:solidFill>
            </a:rPr>
            <a:t>/bard/… </a:t>
          </a:r>
          <a:r>
            <a:rPr lang="fr-FR" dirty="0" err="1">
              <a:solidFill>
                <a:schemeClr val="tx1"/>
              </a:solidFill>
            </a:rPr>
            <a:t>it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need</a:t>
          </a:r>
          <a:r>
            <a:rPr lang="fr-FR" dirty="0">
              <a:solidFill>
                <a:schemeClr val="tx1"/>
              </a:solidFill>
            </a:rPr>
            <a:t> multiple </a:t>
          </a:r>
          <a:r>
            <a:rPr lang="fr-FR" dirty="0" err="1">
              <a:solidFill>
                <a:schemeClr val="tx1"/>
              </a:solidFill>
            </a:rPr>
            <a:t>dataset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that</a:t>
          </a:r>
          <a:r>
            <a:rPr lang="fr-FR" dirty="0">
              <a:solidFill>
                <a:schemeClr val="tx1"/>
              </a:solidFill>
            </a:rPr>
            <a:t> are </a:t>
          </a:r>
          <a:r>
            <a:rPr lang="fr-FR" dirty="0" err="1">
              <a:solidFill>
                <a:schemeClr val="tx1"/>
              </a:solidFill>
            </a:rPr>
            <a:t>provided</a:t>
          </a:r>
          <a:r>
            <a:rPr lang="fr-FR" dirty="0">
              <a:solidFill>
                <a:schemeClr val="tx1"/>
              </a:solidFill>
            </a:rPr>
            <a:t> by multiple sources. </a:t>
          </a:r>
          <a:endParaRPr lang="en-US" dirty="0">
            <a:solidFill>
              <a:schemeClr val="tx1"/>
            </a:solidFill>
          </a:endParaRPr>
        </a:p>
      </dgm:t>
    </dgm:pt>
    <dgm:pt modelId="{EDDCBE33-022F-41E8-A5C8-0F8D6AC7E5FF}" type="parTrans" cxnId="{B4BDE35E-A976-4C84-9CA4-6670DAADCAFE}">
      <dgm:prSet/>
      <dgm:spPr/>
      <dgm:t>
        <a:bodyPr/>
        <a:lstStyle/>
        <a:p>
          <a:endParaRPr lang="en-US"/>
        </a:p>
      </dgm:t>
    </dgm:pt>
    <dgm:pt modelId="{47DA8807-1CCF-4C0C-BD50-20CC08F4CD6A}" type="sibTrans" cxnId="{B4BDE35E-A976-4C84-9CA4-6670DAADCAFE}">
      <dgm:prSet/>
      <dgm:spPr/>
      <dgm:t>
        <a:bodyPr/>
        <a:lstStyle/>
        <a:p>
          <a:endParaRPr lang="en-US"/>
        </a:p>
      </dgm:t>
    </dgm:pt>
    <dgm:pt modelId="{A69C10FA-53D4-422C-94F2-6381C4F7EA75}">
      <dgm:prSet/>
      <dgm:spPr>
        <a:solidFill>
          <a:srgbClr val="00EB71">
            <a:alpha val="80000"/>
          </a:srgbClr>
        </a:solidFill>
      </dgm:spPr>
      <dgm:t>
        <a:bodyPr/>
        <a:lstStyle/>
        <a:p>
          <a:r>
            <a:rPr lang="fr-FR" dirty="0" err="1">
              <a:solidFill>
                <a:schemeClr val="tx1"/>
              </a:solidFill>
            </a:rPr>
            <a:t>Different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work</a:t>
          </a:r>
          <a:r>
            <a:rPr lang="fr-FR" dirty="0">
              <a:solidFill>
                <a:schemeClr val="tx1"/>
              </a:solidFill>
            </a:rPr>
            <a:t> has to </a:t>
          </a:r>
          <a:r>
            <a:rPr lang="fr-FR" dirty="0" err="1">
              <a:solidFill>
                <a:schemeClr val="tx1"/>
              </a:solidFill>
            </a:rPr>
            <a:t>be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done</a:t>
          </a:r>
          <a:r>
            <a:rPr lang="fr-FR" dirty="0">
              <a:solidFill>
                <a:schemeClr val="tx1"/>
              </a:solidFill>
            </a:rPr>
            <a:t> to </a:t>
          </a:r>
          <a:r>
            <a:rPr lang="fr-FR" dirty="0" err="1">
              <a:solidFill>
                <a:schemeClr val="tx1"/>
              </a:solidFill>
            </a:rPr>
            <a:t>clear</a:t>
          </a:r>
          <a:r>
            <a:rPr lang="fr-FR" dirty="0">
              <a:solidFill>
                <a:schemeClr val="tx1"/>
              </a:solidFill>
            </a:rPr>
            <a:t> all </a:t>
          </a:r>
          <a:r>
            <a:rPr lang="fr-FR" dirty="0" err="1">
              <a:solidFill>
                <a:schemeClr val="tx1"/>
              </a:solidFill>
            </a:rPr>
            <a:t>thoses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dataset</a:t>
          </a:r>
          <a:r>
            <a:rPr lang="fr-FR" dirty="0">
              <a:solidFill>
                <a:schemeClr val="tx1"/>
              </a:solidFill>
            </a:rPr>
            <a:t> and </a:t>
          </a:r>
          <a:r>
            <a:rPr lang="fr-FR" dirty="0" err="1">
              <a:solidFill>
                <a:schemeClr val="tx1"/>
              </a:solidFill>
            </a:rPr>
            <a:t>provide</a:t>
          </a:r>
          <a:r>
            <a:rPr lang="fr-FR" dirty="0">
              <a:solidFill>
                <a:schemeClr val="tx1"/>
              </a:solidFill>
            </a:rPr>
            <a:t> a </a:t>
          </a:r>
          <a:r>
            <a:rPr lang="fr-FR" dirty="0" err="1">
              <a:solidFill>
                <a:schemeClr val="tx1"/>
              </a:solidFill>
            </a:rPr>
            <a:t>fully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curated</a:t>
          </a:r>
          <a:r>
            <a:rPr lang="fr-FR" dirty="0">
              <a:solidFill>
                <a:schemeClr val="tx1"/>
              </a:solidFill>
            </a:rPr>
            <a:t>/</a:t>
          </a:r>
          <a:r>
            <a:rPr lang="fr-FR" dirty="0" err="1">
              <a:solidFill>
                <a:schemeClr val="tx1"/>
              </a:solidFill>
            </a:rPr>
            <a:t>tagged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dataset</a:t>
          </a:r>
          <a:r>
            <a:rPr lang="fr-FR" dirty="0">
              <a:solidFill>
                <a:schemeClr val="tx1"/>
              </a:solidFill>
            </a:rPr>
            <a:t> for a model </a:t>
          </a:r>
          <a:r>
            <a:rPr lang="fr-FR" dirty="0" err="1">
              <a:solidFill>
                <a:schemeClr val="tx1"/>
              </a:solidFill>
            </a:rPr>
            <a:t>trainning</a:t>
          </a:r>
          <a:r>
            <a:rPr lang="fr-FR" dirty="0">
              <a:solidFill>
                <a:schemeClr val="tx1"/>
              </a:solidFill>
            </a:rPr>
            <a:t>. </a:t>
          </a:r>
          <a:endParaRPr lang="en-US" dirty="0">
            <a:solidFill>
              <a:schemeClr val="tx1"/>
            </a:solidFill>
          </a:endParaRPr>
        </a:p>
      </dgm:t>
    </dgm:pt>
    <dgm:pt modelId="{801E7158-D882-4E93-A662-474F322BF707}" type="parTrans" cxnId="{7B499906-02D6-4249-8E3B-02C778284BB2}">
      <dgm:prSet/>
      <dgm:spPr/>
      <dgm:t>
        <a:bodyPr/>
        <a:lstStyle/>
        <a:p>
          <a:endParaRPr lang="en-US"/>
        </a:p>
      </dgm:t>
    </dgm:pt>
    <dgm:pt modelId="{3021BA88-7D37-4098-A454-2E2032DD5324}" type="sibTrans" cxnId="{7B499906-02D6-4249-8E3B-02C778284BB2}">
      <dgm:prSet/>
      <dgm:spPr/>
      <dgm:t>
        <a:bodyPr/>
        <a:lstStyle/>
        <a:p>
          <a:endParaRPr lang="en-US"/>
        </a:p>
      </dgm:t>
    </dgm:pt>
    <dgm:pt modelId="{0779E0F5-1D1B-4243-89B5-B5E689288BB6}">
      <dgm:prSet/>
      <dgm:spPr>
        <a:solidFill>
          <a:srgbClr val="00B0F0">
            <a:alpha val="80000"/>
          </a:srgbClr>
        </a:solidFill>
      </dgm:spPr>
      <dgm:t>
        <a:bodyPr/>
        <a:lstStyle/>
        <a:p>
          <a:r>
            <a:rPr lang="fr-FR" dirty="0">
              <a:solidFill>
                <a:schemeClr val="tx1"/>
              </a:solidFill>
            </a:rPr>
            <a:t>Model have to </a:t>
          </a:r>
          <a:r>
            <a:rPr lang="fr-FR" dirty="0" err="1">
              <a:solidFill>
                <a:schemeClr val="tx1"/>
              </a:solidFill>
            </a:rPr>
            <a:t>be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trained</a:t>
          </a:r>
          <a:r>
            <a:rPr lang="fr-FR" dirty="0">
              <a:solidFill>
                <a:schemeClr val="tx1"/>
              </a:solidFill>
            </a:rPr>
            <a:t> </a:t>
          </a:r>
          <a:r>
            <a:rPr lang="fr-FR" dirty="0" err="1">
              <a:solidFill>
                <a:schemeClr val="tx1"/>
              </a:solidFill>
            </a:rPr>
            <a:t>with</a:t>
          </a:r>
          <a:r>
            <a:rPr lang="fr-FR" dirty="0">
              <a:solidFill>
                <a:schemeClr val="tx1"/>
              </a:solidFill>
            </a:rPr>
            <a:t> high </a:t>
          </a:r>
          <a:r>
            <a:rPr lang="fr-FR" dirty="0" err="1">
              <a:solidFill>
                <a:schemeClr val="tx1"/>
              </a:solidFill>
            </a:rPr>
            <a:t>level</a:t>
          </a:r>
          <a:r>
            <a:rPr lang="fr-FR" dirty="0">
              <a:solidFill>
                <a:schemeClr val="tx1"/>
              </a:solidFill>
            </a:rPr>
            <a:t> of </a:t>
          </a:r>
          <a:r>
            <a:rPr lang="fr-FR" dirty="0" err="1">
              <a:solidFill>
                <a:schemeClr val="tx1"/>
              </a:solidFill>
            </a:rPr>
            <a:t>exeprtise</a:t>
          </a:r>
          <a:r>
            <a:rPr lang="fr-FR" dirty="0">
              <a:solidFill>
                <a:schemeClr val="tx1"/>
              </a:solidFill>
            </a:rPr>
            <a:t> on </a:t>
          </a:r>
          <a:r>
            <a:rPr lang="fr-FR" dirty="0" err="1">
              <a:solidFill>
                <a:schemeClr val="tx1"/>
              </a:solidFill>
            </a:rPr>
            <a:t>parameters</a:t>
          </a:r>
          <a:r>
            <a:rPr lang="fr-FR" dirty="0">
              <a:solidFill>
                <a:schemeClr val="tx1"/>
              </a:solidFill>
            </a:rPr>
            <a:t> and as </a:t>
          </a:r>
          <a:r>
            <a:rPr lang="fr-FR" dirty="0" err="1">
              <a:solidFill>
                <a:schemeClr val="tx1"/>
              </a:solidFill>
            </a:rPr>
            <a:t>well</a:t>
          </a:r>
          <a:r>
            <a:rPr lang="fr-FR" dirty="0">
              <a:solidFill>
                <a:schemeClr val="tx1"/>
              </a:solidFill>
            </a:rPr>
            <a:t> on high </a:t>
          </a:r>
          <a:r>
            <a:rPr lang="fr-FR" dirty="0" err="1">
              <a:solidFill>
                <a:schemeClr val="tx1"/>
              </a:solidFill>
            </a:rPr>
            <a:t>cost</a:t>
          </a:r>
          <a:r>
            <a:rPr lang="fr-FR" dirty="0">
              <a:solidFill>
                <a:schemeClr val="tx1"/>
              </a:solidFill>
            </a:rPr>
            <a:t> machines.</a:t>
          </a:r>
          <a:endParaRPr lang="en-US" dirty="0">
            <a:solidFill>
              <a:schemeClr val="tx1"/>
            </a:solidFill>
          </a:endParaRPr>
        </a:p>
      </dgm:t>
    </dgm:pt>
    <dgm:pt modelId="{F9D57721-E00F-4054-8F83-93DD42943BD3}" type="parTrans" cxnId="{29AA92CD-AFA8-42C5-AACD-6942324D61AD}">
      <dgm:prSet/>
      <dgm:spPr/>
      <dgm:t>
        <a:bodyPr/>
        <a:lstStyle/>
        <a:p>
          <a:endParaRPr lang="en-US"/>
        </a:p>
      </dgm:t>
    </dgm:pt>
    <dgm:pt modelId="{FEEE6ED2-8464-47DB-8684-3B59B6B99A53}" type="sibTrans" cxnId="{29AA92CD-AFA8-42C5-AACD-6942324D61AD}">
      <dgm:prSet/>
      <dgm:spPr/>
      <dgm:t>
        <a:bodyPr/>
        <a:lstStyle/>
        <a:p>
          <a:endParaRPr lang="en-US"/>
        </a:p>
      </dgm:t>
    </dgm:pt>
    <dgm:pt modelId="{41954488-0C09-8246-BB42-2D801C9A9EBC}" type="pres">
      <dgm:prSet presAssocID="{C84BF101-B498-4321-B2EB-71EBBDE98BB7}" presName="linear" presStyleCnt="0">
        <dgm:presLayoutVars>
          <dgm:animLvl val="lvl"/>
          <dgm:resizeHandles val="exact"/>
        </dgm:presLayoutVars>
      </dgm:prSet>
      <dgm:spPr/>
    </dgm:pt>
    <dgm:pt modelId="{B5FFCEAA-0C17-8C40-BEC5-FE76C5EAC6B8}" type="pres">
      <dgm:prSet presAssocID="{A8613638-E6C2-419D-B14A-F3C3221A425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0DE6BD0-C903-9149-9237-0EC219C5B53E}" type="pres">
      <dgm:prSet presAssocID="{47DA8807-1CCF-4C0C-BD50-20CC08F4CD6A}" presName="spacer" presStyleCnt="0"/>
      <dgm:spPr/>
    </dgm:pt>
    <dgm:pt modelId="{FB6C4E19-8C1D-934A-A1AD-7B0DE2AB3C64}" type="pres">
      <dgm:prSet presAssocID="{A69C10FA-53D4-422C-94F2-6381C4F7EA7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52BF2BA-712A-CD49-B640-3C707602F59F}" type="pres">
      <dgm:prSet presAssocID="{3021BA88-7D37-4098-A454-2E2032DD5324}" presName="spacer" presStyleCnt="0"/>
      <dgm:spPr/>
    </dgm:pt>
    <dgm:pt modelId="{B57F7F4F-6A1D-844A-AD35-692DE8357656}" type="pres">
      <dgm:prSet presAssocID="{0779E0F5-1D1B-4243-89B5-B5E689288BB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B499906-02D6-4249-8E3B-02C778284BB2}" srcId="{C84BF101-B498-4321-B2EB-71EBBDE98BB7}" destId="{A69C10FA-53D4-422C-94F2-6381C4F7EA75}" srcOrd="1" destOrd="0" parTransId="{801E7158-D882-4E93-A662-474F322BF707}" sibTransId="{3021BA88-7D37-4098-A454-2E2032DD5324}"/>
    <dgm:cxn modelId="{6F89182F-9144-814A-BEC8-712940599880}" type="presOf" srcId="{A69C10FA-53D4-422C-94F2-6381C4F7EA75}" destId="{FB6C4E19-8C1D-934A-A1AD-7B0DE2AB3C64}" srcOrd="0" destOrd="0" presId="urn:microsoft.com/office/officeart/2005/8/layout/vList2"/>
    <dgm:cxn modelId="{35B79F48-0039-3E47-B13C-D2BF71BA555B}" type="presOf" srcId="{C84BF101-B498-4321-B2EB-71EBBDE98BB7}" destId="{41954488-0C09-8246-BB42-2D801C9A9EBC}" srcOrd="0" destOrd="0" presId="urn:microsoft.com/office/officeart/2005/8/layout/vList2"/>
    <dgm:cxn modelId="{B4BDE35E-A976-4C84-9CA4-6670DAADCAFE}" srcId="{C84BF101-B498-4321-B2EB-71EBBDE98BB7}" destId="{A8613638-E6C2-419D-B14A-F3C3221A425D}" srcOrd="0" destOrd="0" parTransId="{EDDCBE33-022F-41E8-A5C8-0F8D6AC7E5FF}" sibTransId="{47DA8807-1CCF-4C0C-BD50-20CC08F4CD6A}"/>
    <dgm:cxn modelId="{95ED417C-8FA6-6044-80A4-FA168CB3E9BF}" type="presOf" srcId="{0779E0F5-1D1B-4243-89B5-B5E689288BB6}" destId="{B57F7F4F-6A1D-844A-AD35-692DE8357656}" srcOrd="0" destOrd="0" presId="urn:microsoft.com/office/officeart/2005/8/layout/vList2"/>
    <dgm:cxn modelId="{29AA92CD-AFA8-42C5-AACD-6942324D61AD}" srcId="{C84BF101-B498-4321-B2EB-71EBBDE98BB7}" destId="{0779E0F5-1D1B-4243-89B5-B5E689288BB6}" srcOrd="2" destOrd="0" parTransId="{F9D57721-E00F-4054-8F83-93DD42943BD3}" sibTransId="{FEEE6ED2-8464-47DB-8684-3B59B6B99A53}"/>
    <dgm:cxn modelId="{5B8962E2-F327-B947-9905-D618A3713AA5}" type="presOf" srcId="{A8613638-E6C2-419D-B14A-F3C3221A425D}" destId="{B5FFCEAA-0C17-8C40-BEC5-FE76C5EAC6B8}" srcOrd="0" destOrd="0" presId="urn:microsoft.com/office/officeart/2005/8/layout/vList2"/>
    <dgm:cxn modelId="{0813E589-77F9-964A-9C6C-53173CB87606}" type="presParOf" srcId="{41954488-0C09-8246-BB42-2D801C9A9EBC}" destId="{B5FFCEAA-0C17-8C40-BEC5-FE76C5EAC6B8}" srcOrd="0" destOrd="0" presId="urn:microsoft.com/office/officeart/2005/8/layout/vList2"/>
    <dgm:cxn modelId="{B2A50E7C-1FCC-7A4D-B1D7-5D9E4B926127}" type="presParOf" srcId="{41954488-0C09-8246-BB42-2D801C9A9EBC}" destId="{C0DE6BD0-C903-9149-9237-0EC219C5B53E}" srcOrd="1" destOrd="0" presId="urn:microsoft.com/office/officeart/2005/8/layout/vList2"/>
    <dgm:cxn modelId="{4FF28215-FD90-F542-A53B-5DA44CC2A39C}" type="presParOf" srcId="{41954488-0C09-8246-BB42-2D801C9A9EBC}" destId="{FB6C4E19-8C1D-934A-A1AD-7B0DE2AB3C64}" srcOrd="2" destOrd="0" presId="urn:microsoft.com/office/officeart/2005/8/layout/vList2"/>
    <dgm:cxn modelId="{76CF9E57-12C1-2148-A9D9-30DEB35621A9}" type="presParOf" srcId="{41954488-0C09-8246-BB42-2D801C9A9EBC}" destId="{252BF2BA-712A-CD49-B640-3C707602F59F}" srcOrd="3" destOrd="0" presId="urn:microsoft.com/office/officeart/2005/8/layout/vList2"/>
    <dgm:cxn modelId="{545104F5-90C4-EE46-8AE7-987C43465341}" type="presParOf" srcId="{41954488-0C09-8246-BB42-2D801C9A9EBC}" destId="{B57F7F4F-6A1D-844A-AD35-692DE835765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FFCEAA-0C17-8C40-BEC5-FE76C5EAC6B8}">
      <dsp:nvSpPr>
        <dsp:cNvPr id="0" name=""/>
        <dsp:cNvSpPr/>
      </dsp:nvSpPr>
      <dsp:spPr>
        <a:xfrm>
          <a:off x="0" y="41544"/>
          <a:ext cx="5524500" cy="1374750"/>
        </a:xfrm>
        <a:prstGeom prst="roundRect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A </a:t>
          </a:r>
          <a:r>
            <a:rPr lang="fr-FR" sz="2500" kern="1200" dirty="0" err="1"/>
            <a:t>way</a:t>
          </a:r>
          <a:r>
            <a:rPr lang="fr-FR" sz="2500" kern="1200" dirty="0"/>
            <a:t> to </a:t>
          </a:r>
          <a:r>
            <a:rPr lang="fr-FR" sz="2500" kern="1200" dirty="0" err="1"/>
            <a:t>track</a:t>
          </a:r>
          <a:r>
            <a:rPr lang="fr-FR" sz="2500" kern="1200" dirty="0"/>
            <a:t> the </a:t>
          </a:r>
          <a:r>
            <a:rPr lang="fr-FR" sz="2500" kern="1200" dirty="0" err="1"/>
            <a:t>ownership</a:t>
          </a:r>
          <a:r>
            <a:rPr lang="fr-FR" sz="2500" kern="1200" dirty="0"/>
            <a:t> of a Machine Learning model training and </a:t>
          </a:r>
          <a:r>
            <a:rPr lang="fr-FR" sz="2500" kern="1200" dirty="0" err="1"/>
            <a:t>its</a:t>
          </a:r>
          <a:r>
            <a:rPr lang="fr-FR" sz="2500" kern="1200" dirty="0"/>
            <a:t> </a:t>
          </a:r>
          <a:r>
            <a:rPr lang="fr-FR" sz="2500" kern="1200" dirty="0" err="1"/>
            <a:t>dataset</a:t>
          </a:r>
          <a:r>
            <a:rPr lang="fr-FR" sz="2500" kern="1200" dirty="0"/>
            <a:t>.</a:t>
          </a:r>
          <a:endParaRPr lang="en-US" sz="2500" kern="1200" dirty="0"/>
        </a:p>
      </dsp:txBody>
      <dsp:txXfrm>
        <a:off x="67110" y="108654"/>
        <a:ext cx="5390280" cy="1240530"/>
      </dsp:txXfrm>
    </dsp:sp>
    <dsp:sp modelId="{FB6C4E19-8C1D-934A-A1AD-7B0DE2AB3C64}">
      <dsp:nvSpPr>
        <dsp:cNvPr id="0" name=""/>
        <dsp:cNvSpPr/>
      </dsp:nvSpPr>
      <dsp:spPr>
        <a:xfrm>
          <a:off x="0" y="1488294"/>
          <a:ext cx="5524500" cy="1374750"/>
        </a:xfrm>
        <a:prstGeom prst="roundRect">
          <a:avLst/>
        </a:prstGeom>
        <a:solidFill>
          <a:srgbClr val="00EB7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Establishing ownership rights for its owner and contributors.</a:t>
          </a:r>
          <a:endParaRPr lang="en-US" sz="2500" kern="1200"/>
        </a:p>
      </dsp:txBody>
      <dsp:txXfrm>
        <a:off x="67110" y="1555404"/>
        <a:ext cx="5390280" cy="1240530"/>
      </dsp:txXfrm>
    </dsp:sp>
    <dsp:sp modelId="{B57F7F4F-6A1D-844A-AD35-692DE8357656}">
      <dsp:nvSpPr>
        <dsp:cNvPr id="0" name=""/>
        <dsp:cNvSpPr/>
      </dsp:nvSpPr>
      <dsp:spPr>
        <a:xfrm>
          <a:off x="0" y="2935044"/>
          <a:ext cx="5524500" cy="1374750"/>
        </a:xfrm>
        <a:prstGeom prst="roundRect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Enabling them to receive revenue from its usage.</a:t>
          </a:r>
          <a:endParaRPr lang="en-US" sz="2500" kern="1200"/>
        </a:p>
      </dsp:txBody>
      <dsp:txXfrm>
        <a:off x="67110" y="3002154"/>
        <a:ext cx="5390280" cy="12405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FFCEAA-0C17-8C40-BEC5-FE76C5EAC6B8}">
      <dsp:nvSpPr>
        <dsp:cNvPr id="0" name=""/>
        <dsp:cNvSpPr/>
      </dsp:nvSpPr>
      <dsp:spPr>
        <a:xfrm>
          <a:off x="0" y="221518"/>
          <a:ext cx="5524500" cy="1268206"/>
        </a:xfrm>
        <a:prstGeom prst="roundRect">
          <a:avLst/>
        </a:prstGeom>
        <a:solidFill>
          <a:srgbClr val="FFC000">
            <a:alpha val="8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 err="1">
              <a:solidFill>
                <a:schemeClr val="tx1"/>
              </a:solidFill>
            </a:rPr>
            <a:t>Blockchain</a:t>
          </a:r>
          <a:r>
            <a:rPr lang="fr-FR" sz="1800" kern="1200" dirty="0">
              <a:solidFill>
                <a:schemeClr val="tx1"/>
              </a:solidFill>
            </a:rPr>
            <a:t> </a:t>
          </a:r>
          <a:r>
            <a:rPr lang="fr-FR" sz="1800" kern="1200" dirty="0" err="1">
              <a:solidFill>
                <a:schemeClr val="tx1"/>
              </a:solidFill>
            </a:rPr>
            <a:t>is</a:t>
          </a:r>
          <a:r>
            <a:rPr lang="fr-FR" sz="1800" kern="1200" dirty="0">
              <a:solidFill>
                <a:schemeClr val="tx1"/>
              </a:solidFill>
            </a:rPr>
            <a:t> good for micro </a:t>
          </a:r>
          <a:r>
            <a:rPr lang="fr-FR" sz="1800" kern="1200" dirty="0" err="1">
              <a:solidFill>
                <a:schemeClr val="tx1"/>
              </a:solidFill>
            </a:rPr>
            <a:t>contract</a:t>
          </a:r>
          <a:r>
            <a:rPr lang="fr-FR" sz="1800" kern="1200" dirty="0">
              <a:solidFill>
                <a:schemeClr val="tx1"/>
              </a:solidFill>
            </a:rPr>
            <a:t>/transaction. It </a:t>
          </a:r>
          <a:r>
            <a:rPr lang="fr-FR" sz="1800" kern="1200" dirty="0" err="1">
              <a:solidFill>
                <a:schemeClr val="tx1"/>
              </a:solidFill>
            </a:rPr>
            <a:t>gives</a:t>
          </a:r>
          <a:r>
            <a:rPr lang="fr-FR" sz="1800" kern="1200" dirty="0">
              <a:solidFill>
                <a:schemeClr val="tx1"/>
              </a:solidFill>
            </a:rPr>
            <a:t> the </a:t>
          </a:r>
          <a:r>
            <a:rPr lang="fr-FR" sz="1800" kern="1200" dirty="0" err="1">
              <a:solidFill>
                <a:schemeClr val="tx1"/>
              </a:solidFill>
            </a:rPr>
            <a:t>possibility</a:t>
          </a:r>
          <a:r>
            <a:rPr lang="fr-FR" sz="1800" kern="1200" dirty="0">
              <a:solidFill>
                <a:schemeClr val="tx1"/>
              </a:solidFill>
            </a:rPr>
            <a:t> to </a:t>
          </a:r>
          <a:r>
            <a:rPr lang="fr-FR" sz="1800" kern="1200" dirty="0" err="1">
              <a:solidFill>
                <a:schemeClr val="tx1"/>
              </a:solidFill>
            </a:rPr>
            <a:t>pay</a:t>
          </a:r>
          <a:r>
            <a:rPr lang="fr-FR" sz="1800" kern="1200" dirty="0">
              <a:solidFill>
                <a:schemeClr val="tx1"/>
              </a:solidFill>
            </a:rPr>
            <a:t> in a </a:t>
          </a:r>
          <a:r>
            <a:rPr lang="fr-FR" sz="1800" kern="1200" dirty="0" err="1">
              <a:solidFill>
                <a:schemeClr val="tx1"/>
              </a:solidFill>
            </a:rPr>
            <a:t>simplessway</a:t>
          </a:r>
          <a:r>
            <a:rPr lang="fr-FR" sz="1800" kern="1200" dirty="0">
              <a:solidFill>
                <a:schemeClr val="tx1"/>
              </a:solidFill>
            </a:rPr>
            <a:t> for </a:t>
          </a:r>
          <a:r>
            <a:rPr lang="fr-FR" sz="1800" kern="1200" dirty="0" err="1">
              <a:solidFill>
                <a:schemeClr val="tx1"/>
              </a:solidFill>
            </a:rPr>
            <a:t>ownership</a:t>
          </a:r>
          <a:r>
            <a:rPr lang="fr-FR" sz="1800" kern="1200" dirty="0">
              <a:solidFill>
                <a:schemeClr val="tx1"/>
              </a:solidFill>
            </a:rPr>
            <a:t> to a multiple people.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61909" y="283427"/>
        <a:ext cx="5400682" cy="1144388"/>
      </dsp:txXfrm>
    </dsp:sp>
    <dsp:sp modelId="{FB6C4E19-8C1D-934A-A1AD-7B0DE2AB3C64}">
      <dsp:nvSpPr>
        <dsp:cNvPr id="0" name=""/>
        <dsp:cNvSpPr/>
      </dsp:nvSpPr>
      <dsp:spPr>
        <a:xfrm>
          <a:off x="0" y="1541565"/>
          <a:ext cx="5524500" cy="1268206"/>
        </a:xfrm>
        <a:prstGeom prst="roundRect">
          <a:avLst/>
        </a:prstGeom>
        <a:solidFill>
          <a:srgbClr val="00EB71">
            <a:alpha val="8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 err="1">
              <a:solidFill>
                <a:schemeClr val="tx1"/>
              </a:solidFill>
            </a:rPr>
            <a:t>Blockchain</a:t>
          </a:r>
          <a:r>
            <a:rPr lang="fr-FR" sz="1800" kern="1200" dirty="0">
              <a:solidFill>
                <a:schemeClr val="tx1"/>
              </a:solidFill>
            </a:rPr>
            <a:t> data are </a:t>
          </a:r>
          <a:r>
            <a:rPr lang="fr-FR" sz="1800" kern="1200" dirty="0" err="1">
              <a:solidFill>
                <a:schemeClr val="tx1"/>
              </a:solidFill>
            </a:rPr>
            <a:t>timestamped</a:t>
          </a:r>
          <a:r>
            <a:rPr lang="fr-FR" sz="1800" kern="1200" dirty="0">
              <a:solidFill>
                <a:schemeClr val="tx1"/>
              </a:solidFill>
            </a:rPr>
            <a:t> and </a:t>
          </a:r>
          <a:r>
            <a:rPr lang="fr-FR" sz="1800" kern="1200" dirty="0" err="1">
              <a:solidFill>
                <a:schemeClr val="tx1"/>
              </a:solidFill>
            </a:rPr>
            <a:t>add</a:t>
          </a:r>
          <a:r>
            <a:rPr lang="fr-FR" sz="1800" kern="1200" dirty="0">
              <a:solidFill>
                <a:schemeClr val="tx1"/>
              </a:solidFill>
            </a:rPr>
            <a:t> </a:t>
          </a:r>
          <a:r>
            <a:rPr lang="fr-FR" sz="1800" kern="1200" dirty="0" err="1">
              <a:solidFill>
                <a:schemeClr val="tx1"/>
              </a:solidFill>
            </a:rPr>
            <a:t>traceability</a:t>
          </a:r>
          <a:r>
            <a:rPr lang="fr-FR" sz="1800" kern="1200" dirty="0">
              <a:solidFill>
                <a:schemeClr val="tx1"/>
              </a:solidFill>
            </a:rPr>
            <a:t> to the </a:t>
          </a:r>
          <a:r>
            <a:rPr lang="fr-FR" sz="1800" kern="1200" dirty="0" err="1">
              <a:solidFill>
                <a:schemeClr val="tx1"/>
              </a:solidFill>
            </a:rPr>
            <a:t>process</a:t>
          </a:r>
          <a:r>
            <a:rPr lang="fr-FR" sz="1800" kern="1200" dirty="0">
              <a:solidFill>
                <a:schemeClr val="tx1"/>
              </a:solidFill>
            </a:rPr>
            <a:t>. Data provider and </a:t>
          </a:r>
          <a:r>
            <a:rPr lang="fr-FR" sz="1800" kern="1200" dirty="0" err="1">
              <a:solidFill>
                <a:schemeClr val="tx1"/>
              </a:solidFill>
            </a:rPr>
            <a:t>workers</a:t>
          </a:r>
          <a:r>
            <a:rPr lang="fr-FR" sz="1800" kern="1200" dirty="0">
              <a:solidFill>
                <a:schemeClr val="tx1"/>
              </a:solidFill>
            </a:rPr>
            <a:t> </a:t>
          </a:r>
          <a:r>
            <a:rPr lang="fr-FR" sz="1800" kern="1200" dirty="0" err="1">
              <a:solidFill>
                <a:schemeClr val="tx1"/>
              </a:solidFill>
            </a:rPr>
            <a:t>can</a:t>
          </a:r>
          <a:r>
            <a:rPr lang="fr-FR" sz="1800" kern="1200" dirty="0">
              <a:solidFill>
                <a:schemeClr val="tx1"/>
              </a:solidFill>
            </a:rPr>
            <a:t> </a:t>
          </a:r>
          <a:r>
            <a:rPr lang="fr-FR" sz="1800" kern="1200" dirty="0" err="1">
              <a:solidFill>
                <a:schemeClr val="tx1"/>
              </a:solidFill>
            </a:rPr>
            <a:t>prove</a:t>
          </a:r>
          <a:r>
            <a:rPr lang="fr-FR" sz="1800" kern="1200" dirty="0">
              <a:solidFill>
                <a:schemeClr val="tx1"/>
              </a:solidFill>
            </a:rPr>
            <a:t> </a:t>
          </a:r>
          <a:r>
            <a:rPr lang="fr-FR" sz="1800" kern="1200" dirty="0" err="1">
              <a:solidFill>
                <a:schemeClr val="tx1"/>
              </a:solidFill>
            </a:rPr>
            <a:t>they</a:t>
          </a:r>
          <a:r>
            <a:rPr lang="fr-FR" sz="1800" kern="1200" dirty="0">
              <a:solidFill>
                <a:schemeClr val="tx1"/>
              </a:solidFill>
            </a:rPr>
            <a:t> contribution and </a:t>
          </a:r>
          <a:r>
            <a:rPr lang="fr-FR" sz="1800" kern="1200" dirty="0" err="1">
              <a:solidFill>
                <a:schemeClr val="tx1"/>
              </a:solidFill>
            </a:rPr>
            <a:t>ask</a:t>
          </a:r>
          <a:r>
            <a:rPr lang="fr-FR" sz="1800" kern="1200" dirty="0">
              <a:solidFill>
                <a:schemeClr val="tx1"/>
              </a:solidFill>
            </a:rPr>
            <a:t> part of the final </a:t>
          </a:r>
          <a:r>
            <a:rPr lang="fr-FR" sz="1800" kern="1200" dirty="0" err="1">
              <a:solidFill>
                <a:schemeClr val="tx1"/>
              </a:solidFill>
            </a:rPr>
            <a:t>payment</a:t>
          </a:r>
          <a:r>
            <a:rPr lang="fr-FR" sz="1800" kern="1200" dirty="0">
              <a:solidFill>
                <a:schemeClr val="tx1"/>
              </a:solidFill>
            </a:rPr>
            <a:t> </a:t>
          </a:r>
          <a:r>
            <a:rPr lang="fr-FR" sz="1800" kern="1200" dirty="0" err="1">
              <a:solidFill>
                <a:schemeClr val="tx1"/>
              </a:solidFill>
            </a:rPr>
            <a:t>with</a:t>
          </a:r>
          <a:r>
            <a:rPr lang="fr-FR" sz="1800" kern="1200" dirty="0">
              <a:solidFill>
                <a:schemeClr val="tx1"/>
              </a:solidFill>
            </a:rPr>
            <a:t> hash </a:t>
          </a:r>
          <a:r>
            <a:rPr lang="fr-FR" sz="1800" kern="1200" dirty="0" err="1">
              <a:solidFill>
                <a:schemeClr val="tx1"/>
              </a:solidFill>
            </a:rPr>
            <a:t>stored</a:t>
          </a:r>
          <a:r>
            <a:rPr lang="fr-FR" sz="1800" kern="1200" dirty="0">
              <a:solidFill>
                <a:schemeClr val="tx1"/>
              </a:solidFill>
            </a:rPr>
            <a:t> </a:t>
          </a:r>
          <a:r>
            <a:rPr lang="fr-FR" sz="1800" kern="1200" dirty="0" err="1">
              <a:solidFill>
                <a:schemeClr val="tx1"/>
              </a:solidFill>
            </a:rPr>
            <a:t>within</a:t>
          </a:r>
          <a:r>
            <a:rPr lang="fr-FR" sz="1800" kern="1200" dirty="0">
              <a:solidFill>
                <a:schemeClr val="tx1"/>
              </a:solidFill>
            </a:rPr>
            <a:t> the </a:t>
          </a:r>
          <a:r>
            <a:rPr lang="fr-FR" sz="1800" kern="1200" dirty="0" err="1">
              <a:solidFill>
                <a:schemeClr val="tx1"/>
              </a:solidFill>
            </a:rPr>
            <a:t>blockchain</a:t>
          </a:r>
          <a:r>
            <a:rPr lang="fr-FR" sz="1800" kern="1200" dirty="0">
              <a:solidFill>
                <a:schemeClr val="tx1"/>
              </a:solidFill>
            </a:rPr>
            <a:t>.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61909" y="1603474"/>
        <a:ext cx="5400682" cy="1144388"/>
      </dsp:txXfrm>
    </dsp:sp>
    <dsp:sp modelId="{B57F7F4F-6A1D-844A-AD35-692DE8357656}">
      <dsp:nvSpPr>
        <dsp:cNvPr id="0" name=""/>
        <dsp:cNvSpPr/>
      </dsp:nvSpPr>
      <dsp:spPr>
        <a:xfrm>
          <a:off x="0" y="2861612"/>
          <a:ext cx="5524500" cy="1268206"/>
        </a:xfrm>
        <a:prstGeom prst="roundRect">
          <a:avLst/>
        </a:prstGeom>
        <a:solidFill>
          <a:srgbClr val="00B0F0">
            <a:alpha val="8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solidFill>
                <a:schemeClr val="tx1"/>
              </a:solidFill>
            </a:rPr>
            <a:t>Final </a:t>
          </a:r>
          <a:r>
            <a:rPr lang="fr-FR" sz="1800" kern="1200" dirty="0" err="1">
              <a:solidFill>
                <a:schemeClr val="tx1"/>
              </a:solidFill>
            </a:rPr>
            <a:t>customer</a:t>
          </a:r>
          <a:r>
            <a:rPr lang="fr-FR" sz="1800" kern="1200" dirty="0">
              <a:solidFill>
                <a:schemeClr val="tx1"/>
              </a:solidFill>
            </a:rPr>
            <a:t> </a:t>
          </a:r>
          <a:r>
            <a:rPr lang="fr-FR" sz="1800" kern="1200" dirty="0" err="1">
              <a:solidFill>
                <a:schemeClr val="tx1"/>
              </a:solidFill>
            </a:rPr>
            <a:t>can</a:t>
          </a:r>
          <a:r>
            <a:rPr lang="fr-FR" sz="1800" kern="1200" dirty="0">
              <a:solidFill>
                <a:schemeClr val="tx1"/>
              </a:solidFill>
            </a:rPr>
            <a:t> </a:t>
          </a:r>
          <a:r>
            <a:rPr lang="fr-FR" sz="1800" kern="1200" dirty="0" err="1">
              <a:solidFill>
                <a:schemeClr val="tx1"/>
              </a:solidFill>
            </a:rPr>
            <a:t>track</a:t>
          </a:r>
          <a:r>
            <a:rPr lang="fr-FR" sz="1800" kern="1200" dirty="0">
              <a:solidFill>
                <a:schemeClr val="tx1"/>
              </a:solidFill>
            </a:rPr>
            <a:t> the data </a:t>
          </a:r>
          <a:r>
            <a:rPr lang="fr-FR" sz="1800" kern="1200" dirty="0" err="1">
              <a:solidFill>
                <a:schemeClr val="tx1"/>
              </a:solidFill>
            </a:rPr>
            <a:t>ownership</a:t>
          </a:r>
          <a:r>
            <a:rPr lang="fr-FR" sz="1800" kern="1200" dirty="0">
              <a:solidFill>
                <a:schemeClr val="tx1"/>
              </a:solidFill>
            </a:rPr>
            <a:t> and </a:t>
          </a:r>
          <a:r>
            <a:rPr lang="fr-FR" sz="1800" kern="1200" dirty="0" err="1">
              <a:solidFill>
                <a:schemeClr val="tx1"/>
              </a:solidFill>
            </a:rPr>
            <a:t>make</a:t>
          </a:r>
          <a:r>
            <a:rPr lang="fr-FR" sz="1800" kern="1200" dirty="0">
              <a:solidFill>
                <a:schemeClr val="tx1"/>
              </a:solidFill>
            </a:rPr>
            <a:t> sure </a:t>
          </a:r>
          <a:r>
            <a:rPr lang="fr-FR" sz="1800" kern="1200" dirty="0" err="1">
              <a:solidFill>
                <a:schemeClr val="tx1"/>
              </a:solidFill>
            </a:rPr>
            <a:t>they</a:t>
          </a:r>
          <a:r>
            <a:rPr lang="fr-FR" sz="1800" kern="1200" dirty="0">
              <a:solidFill>
                <a:schemeClr val="tx1"/>
              </a:solidFill>
            </a:rPr>
            <a:t> have the right to use </a:t>
          </a:r>
          <a:r>
            <a:rPr lang="fr-FR" sz="1800" kern="1200" dirty="0" err="1">
              <a:solidFill>
                <a:schemeClr val="tx1"/>
              </a:solidFill>
            </a:rPr>
            <a:t>them</a:t>
          </a:r>
          <a:r>
            <a:rPr lang="fr-FR" sz="1800" kern="1200" dirty="0">
              <a:solidFill>
                <a:schemeClr val="tx1"/>
              </a:solidFill>
            </a:rPr>
            <a:t>.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61909" y="2923521"/>
        <a:ext cx="5400682" cy="11443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FFCEAA-0C17-8C40-BEC5-FE76C5EAC6B8}">
      <dsp:nvSpPr>
        <dsp:cNvPr id="0" name=""/>
        <dsp:cNvSpPr/>
      </dsp:nvSpPr>
      <dsp:spPr>
        <a:xfrm>
          <a:off x="0" y="553734"/>
          <a:ext cx="5524500" cy="1044809"/>
        </a:xfrm>
        <a:prstGeom prst="roundRect">
          <a:avLst/>
        </a:prstGeom>
        <a:solidFill>
          <a:srgbClr val="FFC000">
            <a:alpha val="8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>
              <a:solidFill>
                <a:schemeClr val="tx1"/>
              </a:solidFill>
            </a:rPr>
            <a:t>AI model </a:t>
          </a:r>
          <a:r>
            <a:rPr lang="fr-FR" sz="1900" kern="1200" dirty="0" err="1">
              <a:solidFill>
                <a:schemeClr val="tx1"/>
              </a:solidFill>
            </a:rPr>
            <a:t>require</a:t>
          </a:r>
          <a:r>
            <a:rPr lang="fr-FR" sz="1900" kern="1200" dirty="0">
              <a:solidFill>
                <a:schemeClr val="tx1"/>
              </a:solidFill>
            </a:rPr>
            <a:t> a </a:t>
          </a:r>
          <a:r>
            <a:rPr lang="fr-FR" sz="1900" kern="1200" dirty="0" err="1">
              <a:solidFill>
                <a:schemeClr val="tx1"/>
              </a:solidFill>
            </a:rPr>
            <a:t>huge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amount</a:t>
          </a:r>
          <a:r>
            <a:rPr lang="fr-FR" sz="1900" kern="1200" dirty="0">
              <a:solidFill>
                <a:schemeClr val="tx1"/>
              </a:solidFill>
            </a:rPr>
            <a:t> of data. And </a:t>
          </a:r>
          <a:r>
            <a:rPr lang="fr-FR" sz="1900" kern="1200" dirty="0" err="1">
              <a:solidFill>
                <a:schemeClr val="tx1"/>
              </a:solidFill>
            </a:rPr>
            <a:t>with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advanced</a:t>
          </a:r>
          <a:r>
            <a:rPr lang="fr-FR" sz="1900" kern="1200" dirty="0">
              <a:solidFill>
                <a:schemeClr val="tx1"/>
              </a:solidFill>
            </a:rPr>
            <a:t> model </a:t>
          </a:r>
          <a:r>
            <a:rPr lang="fr-FR" sz="1900" kern="1200" dirty="0" err="1">
              <a:solidFill>
                <a:schemeClr val="tx1"/>
              </a:solidFill>
            </a:rPr>
            <a:t>like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chatgtp</a:t>
          </a:r>
          <a:r>
            <a:rPr lang="fr-FR" sz="1900" kern="1200" dirty="0">
              <a:solidFill>
                <a:schemeClr val="tx1"/>
              </a:solidFill>
            </a:rPr>
            <a:t>/bard/… </a:t>
          </a:r>
          <a:r>
            <a:rPr lang="fr-FR" sz="1900" kern="1200" dirty="0" err="1">
              <a:solidFill>
                <a:schemeClr val="tx1"/>
              </a:solidFill>
            </a:rPr>
            <a:t>it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need</a:t>
          </a:r>
          <a:r>
            <a:rPr lang="fr-FR" sz="1900" kern="1200" dirty="0">
              <a:solidFill>
                <a:schemeClr val="tx1"/>
              </a:solidFill>
            </a:rPr>
            <a:t> multiple </a:t>
          </a:r>
          <a:r>
            <a:rPr lang="fr-FR" sz="1900" kern="1200" dirty="0" err="1">
              <a:solidFill>
                <a:schemeClr val="tx1"/>
              </a:solidFill>
            </a:rPr>
            <a:t>dataset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that</a:t>
          </a:r>
          <a:r>
            <a:rPr lang="fr-FR" sz="1900" kern="1200" dirty="0">
              <a:solidFill>
                <a:schemeClr val="tx1"/>
              </a:solidFill>
            </a:rPr>
            <a:t> are </a:t>
          </a:r>
          <a:r>
            <a:rPr lang="fr-FR" sz="1900" kern="1200" dirty="0" err="1">
              <a:solidFill>
                <a:schemeClr val="tx1"/>
              </a:solidFill>
            </a:rPr>
            <a:t>provided</a:t>
          </a:r>
          <a:r>
            <a:rPr lang="fr-FR" sz="1900" kern="1200" dirty="0">
              <a:solidFill>
                <a:schemeClr val="tx1"/>
              </a:solidFill>
            </a:rPr>
            <a:t> by multiple sources. </a:t>
          </a:r>
          <a:endParaRPr lang="en-US" sz="1900" kern="1200" dirty="0">
            <a:solidFill>
              <a:schemeClr val="tx1"/>
            </a:solidFill>
          </a:endParaRPr>
        </a:p>
      </dsp:txBody>
      <dsp:txXfrm>
        <a:off x="51003" y="604737"/>
        <a:ext cx="5422494" cy="942803"/>
      </dsp:txXfrm>
    </dsp:sp>
    <dsp:sp modelId="{FB6C4E19-8C1D-934A-A1AD-7B0DE2AB3C64}">
      <dsp:nvSpPr>
        <dsp:cNvPr id="0" name=""/>
        <dsp:cNvSpPr/>
      </dsp:nvSpPr>
      <dsp:spPr>
        <a:xfrm>
          <a:off x="0" y="1653264"/>
          <a:ext cx="5524500" cy="1044809"/>
        </a:xfrm>
        <a:prstGeom prst="roundRect">
          <a:avLst/>
        </a:prstGeom>
        <a:solidFill>
          <a:srgbClr val="00EB71">
            <a:alpha val="8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 err="1">
              <a:solidFill>
                <a:schemeClr val="tx1"/>
              </a:solidFill>
            </a:rPr>
            <a:t>Different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work</a:t>
          </a:r>
          <a:r>
            <a:rPr lang="fr-FR" sz="1900" kern="1200" dirty="0">
              <a:solidFill>
                <a:schemeClr val="tx1"/>
              </a:solidFill>
            </a:rPr>
            <a:t> has to </a:t>
          </a:r>
          <a:r>
            <a:rPr lang="fr-FR" sz="1900" kern="1200" dirty="0" err="1">
              <a:solidFill>
                <a:schemeClr val="tx1"/>
              </a:solidFill>
            </a:rPr>
            <a:t>be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done</a:t>
          </a:r>
          <a:r>
            <a:rPr lang="fr-FR" sz="1900" kern="1200" dirty="0">
              <a:solidFill>
                <a:schemeClr val="tx1"/>
              </a:solidFill>
            </a:rPr>
            <a:t> to </a:t>
          </a:r>
          <a:r>
            <a:rPr lang="fr-FR" sz="1900" kern="1200" dirty="0" err="1">
              <a:solidFill>
                <a:schemeClr val="tx1"/>
              </a:solidFill>
            </a:rPr>
            <a:t>clear</a:t>
          </a:r>
          <a:r>
            <a:rPr lang="fr-FR" sz="1900" kern="1200" dirty="0">
              <a:solidFill>
                <a:schemeClr val="tx1"/>
              </a:solidFill>
            </a:rPr>
            <a:t> all </a:t>
          </a:r>
          <a:r>
            <a:rPr lang="fr-FR" sz="1900" kern="1200" dirty="0" err="1">
              <a:solidFill>
                <a:schemeClr val="tx1"/>
              </a:solidFill>
            </a:rPr>
            <a:t>thoses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dataset</a:t>
          </a:r>
          <a:r>
            <a:rPr lang="fr-FR" sz="1900" kern="1200" dirty="0">
              <a:solidFill>
                <a:schemeClr val="tx1"/>
              </a:solidFill>
            </a:rPr>
            <a:t> and </a:t>
          </a:r>
          <a:r>
            <a:rPr lang="fr-FR" sz="1900" kern="1200" dirty="0" err="1">
              <a:solidFill>
                <a:schemeClr val="tx1"/>
              </a:solidFill>
            </a:rPr>
            <a:t>provide</a:t>
          </a:r>
          <a:r>
            <a:rPr lang="fr-FR" sz="1900" kern="1200" dirty="0">
              <a:solidFill>
                <a:schemeClr val="tx1"/>
              </a:solidFill>
            </a:rPr>
            <a:t> a </a:t>
          </a:r>
          <a:r>
            <a:rPr lang="fr-FR" sz="1900" kern="1200" dirty="0" err="1">
              <a:solidFill>
                <a:schemeClr val="tx1"/>
              </a:solidFill>
            </a:rPr>
            <a:t>fully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curated</a:t>
          </a:r>
          <a:r>
            <a:rPr lang="fr-FR" sz="1900" kern="1200" dirty="0">
              <a:solidFill>
                <a:schemeClr val="tx1"/>
              </a:solidFill>
            </a:rPr>
            <a:t>/</a:t>
          </a:r>
          <a:r>
            <a:rPr lang="fr-FR" sz="1900" kern="1200" dirty="0" err="1">
              <a:solidFill>
                <a:schemeClr val="tx1"/>
              </a:solidFill>
            </a:rPr>
            <a:t>tagged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dataset</a:t>
          </a:r>
          <a:r>
            <a:rPr lang="fr-FR" sz="1900" kern="1200" dirty="0">
              <a:solidFill>
                <a:schemeClr val="tx1"/>
              </a:solidFill>
            </a:rPr>
            <a:t> for a model </a:t>
          </a:r>
          <a:r>
            <a:rPr lang="fr-FR" sz="1900" kern="1200" dirty="0" err="1">
              <a:solidFill>
                <a:schemeClr val="tx1"/>
              </a:solidFill>
            </a:rPr>
            <a:t>trainning</a:t>
          </a:r>
          <a:r>
            <a:rPr lang="fr-FR" sz="1900" kern="1200" dirty="0">
              <a:solidFill>
                <a:schemeClr val="tx1"/>
              </a:solidFill>
            </a:rPr>
            <a:t>. </a:t>
          </a:r>
          <a:endParaRPr lang="en-US" sz="1900" kern="1200" dirty="0">
            <a:solidFill>
              <a:schemeClr val="tx1"/>
            </a:solidFill>
          </a:endParaRPr>
        </a:p>
      </dsp:txBody>
      <dsp:txXfrm>
        <a:off x="51003" y="1704267"/>
        <a:ext cx="5422494" cy="942803"/>
      </dsp:txXfrm>
    </dsp:sp>
    <dsp:sp modelId="{B57F7F4F-6A1D-844A-AD35-692DE8357656}">
      <dsp:nvSpPr>
        <dsp:cNvPr id="0" name=""/>
        <dsp:cNvSpPr/>
      </dsp:nvSpPr>
      <dsp:spPr>
        <a:xfrm>
          <a:off x="0" y="2752794"/>
          <a:ext cx="5524500" cy="1044809"/>
        </a:xfrm>
        <a:prstGeom prst="roundRect">
          <a:avLst/>
        </a:prstGeom>
        <a:solidFill>
          <a:srgbClr val="00B0F0">
            <a:alpha val="8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 dirty="0">
              <a:solidFill>
                <a:schemeClr val="tx1"/>
              </a:solidFill>
            </a:rPr>
            <a:t>Model have to </a:t>
          </a:r>
          <a:r>
            <a:rPr lang="fr-FR" sz="1900" kern="1200" dirty="0" err="1">
              <a:solidFill>
                <a:schemeClr val="tx1"/>
              </a:solidFill>
            </a:rPr>
            <a:t>be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trained</a:t>
          </a:r>
          <a:r>
            <a:rPr lang="fr-FR" sz="1900" kern="1200" dirty="0">
              <a:solidFill>
                <a:schemeClr val="tx1"/>
              </a:solidFill>
            </a:rPr>
            <a:t> </a:t>
          </a:r>
          <a:r>
            <a:rPr lang="fr-FR" sz="1900" kern="1200" dirty="0" err="1">
              <a:solidFill>
                <a:schemeClr val="tx1"/>
              </a:solidFill>
            </a:rPr>
            <a:t>with</a:t>
          </a:r>
          <a:r>
            <a:rPr lang="fr-FR" sz="1900" kern="1200" dirty="0">
              <a:solidFill>
                <a:schemeClr val="tx1"/>
              </a:solidFill>
            </a:rPr>
            <a:t> high </a:t>
          </a:r>
          <a:r>
            <a:rPr lang="fr-FR" sz="1900" kern="1200" dirty="0" err="1">
              <a:solidFill>
                <a:schemeClr val="tx1"/>
              </a:solidFill>
            </a:rPr>
            <a:t>level</a:t>
          </a:r>
          <a:r>
            <a:rPr lang="fr-FR" sz="1900" kern="1200" dirty="0">
              <a:solidFill>
                <a:schemeClr val="tx1"/>
              </a:solidFill>
            </a:rPr>
            <a:t> of </a:t>
          </a:r>
          <a:r>
            <a:rPr lang="fr-FR" sz="1900" kern="1200" dirty="0" err="1">
              <a:solidFill>
                <a:schemeClr val="tx1"/>
              </a:solidFill>
            </a:rPr>
            <a:t>exeprtise</a:t>
          </a:r>
          <a:r>
            <a:rPr lang="fr-FR" sz="1900" kern="1200" dirty="0">
              <a:solidFill>
                <a:schemeClr val="tx1"/>
              </a:solidFill>
            </a:rPr>
            <a:t> on </a:t>
          </a:r>
          <a:r>
            <a:rPr lang="fr-FR" sz="1900" kern="1200" dirty="0" err="1">
              <a:solidFill>
                <a:schemeClr val="tx1"/>
              </a:solidFill>
            </a:rPr>
            <a:t>parameters</a:t>
          </a:r>
          <a:r>
            <a:rPr lang="fr-FR" sz="1900" kern="1200" dirty="0">
              <a:solidFill>
                <a:schemeClr val="tx1"/>
              </a:solidFill>
            </a:rPr>
            <a:t> and as </a:t>
          </a:r>
          <a:r>
            <a:rPr lang="fr-FR" sz="1900" kern="1200" dirty="0" err="1">
              <a:solidFill>
                <a:schemeClr val="tx1"/>
              </a:solidFill>
            </a:rPr>
            <a:t>well</a:t>
          </a:r>
          <a:r>
            <a:rPr lang="fr-FR" sz="1900" kern="1200" dirty="0">
              <a:solidFill>
                <a:schemeClr val="tx1"/>
              </a:solidFill>
            </a:rPr>
            <a:t> on high </a:t>
          </a:r>
          <a:r>
            <a:rPr lang="fr-FR" sz="1900" kern="1200" dirty="0" err="1">
              <a:solidFill>
                <a:schemeClr val="tx1"/>
              </a:solidFill>
            </a:rPr>
            <a:t>cost</a:t>
          </a:r>
          <a:r>
            <a:rPr lang="fr-FR" sz="1900" kern="1200" dirty="0">
              <a:solidFill>
                <a:schemeClr val="tx1"/>
              </a:solidFill>
            </a:rPr>
            <a:t> machines.</a:t>
          </a:r>
          <a:endParaRPr lang="en-US" sz="1900" kern="1200" dirty="0">
            <a:solidFill>
              <a:schemeClr val="tx1"/>
            </a:solidFill>
          </a:endParaRPr>
        </a:p>
      </dsp:txBody>
      <dsp:txXfrm>
        <a:off x="51003" y="2803797"/>
        <a:ext cx="5422494" cy="9428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F10A22-69C4-6D47-BA8A-3FD14C648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E31754E-1DF6-D843-BD15-ED37E09A7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37B0B-AF29-AD49-B869-AA9E79F37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DBB406-84CC-6A4A-95DD-FE8A5A187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3AB527-CEC9-7A45-A52C-E465817C2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4954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900C29-5965-A144-BB7C-156A560BD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541C8D5-9859-AD41-B5C2-2D1AADEC33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4F9D70-5264-554C-B769-498D231C7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1EB90C-1EBA-6540-8118-B11BF8DD5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7DD8475-157C-9542-B00F-D6291727C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4089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8900D59-7716-FC40-AFDD-8C72233C8E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583EA7E-1CF7-6544-BA02-95831A24D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F881DB-BCD7-C74D-AFE7-2E2CEF69D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CCAC3DC-BBE5-5F43-A746-13F64B05A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562638-437E-CA42-82A7-68351A8B9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4198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A4F376-8164-A24A-A03B-1B998D7B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4FFEE8-D2AB-AB41-9DB2-76487CE7A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6CD392-B9B2-C94D-A2FC-BF94F1840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626E1B-AD6A-C44D-90E6-75521F9F2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5BE9356-1BCD-5549-8BC1-C388B7B5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7476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27A15B-239A-2643-89E7-D1E2951B3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2DB5423-498C-874D-A127-445AADA3C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B7C56A-D47F-EB49-907F-05457938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77A53C4-F02E-BD47-B41D-1ABF45558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4A28AD3-CB37-BD43-A227-988565E60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6016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6396AC-86BE-2947-9013-AAF08F158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589912-BEE7-AE44-9478-9B6CC304A2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9D510D-AC4B-AB42-B9F9-30AABC3E34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DC29923-6509-BE4F-88E7-403C1F9F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B9D55A2-BC83-6C4A-A83D-A82084207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CF67553-9853-3A46-A92E-3F34694E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4100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85039B-2CBC-0B4C-A467-A359A7E9E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2D3FF-20BF-3B4A-90D1-D1A910107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111475-35C3-B742-9C8A-A61940DD6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0DA396B-AE36-6245-B42F-DC877716FF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6603C46-44D2-884C-B8F8-4186E6E16D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03ADAF-344C-C84E-A3C4-CF40F473A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16D26FD-233F-B54D-B0A6-C1B29959A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378F602-2557-264A-A70A-EFB404CC2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9959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EC2592-0180-804A-AED3-D10BFDA4F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F8DB078-71F5-064D-A667-711B685D3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E9E7F00-891E-9D4E-84C8-9B2F9CE44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28CB36C-8180-4649-A392-03AD047A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0298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1BE36CE-9FC1-2444-9C8C-45899FF02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1DC6D40-65D2-1B4A-B27B-3CE675867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9CD2581-E944-0B49-919B-C7755290A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9786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079AF-D8F4-7846-B209-909584F6E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13F05E-B6FC-C748-9972-16A631F9B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4E40916-79E7-1C4D-84AB-8FD11262F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43FD88B-CBF7-2840-87A9-4B48516C6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F5055B0-E850-4E40-AC3C-32DD6C249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8FA22F-6B3C-EA41-A5B3-F754F16EE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0509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E84CEA-7430-9F4B-AE3C-078C4E5E5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07DD6CC-CA5F-7941-9D8C-404BD9F5DE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8FDB221-B335-5048-A854-3B1AEB2CAB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9594647-577A-B94D-B2E9-9CEA17FC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A680396-52CF-6144-8E3C-ED16EEB18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E426C1F-1192-A449-8EC0-100BDF039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6425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2D251BB-7A70-2B4B-94E4-B82795B28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DDE788-402D-FE46-BAAD-9823CBE1FA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CF9B6E-23CD-424F-B935-73A9118B6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44F3B-C76F-0246-ADB4-D72CB9A67809}" type="datetimeFigureOut">
              <a:rPr lang="fr-FR" smtClean="0"/>
              <a:t>23/09/2023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2DC293E-7BB1-7042-BD1C-D2BA086DD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208E7C-D036-0243-AB8B-A9B3EEA18D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FA149-0BA9-1243-9922-FDD1A60AAD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1185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microsoft.com/office/2007/relationships/hdphoto" Target="../media/hdphoto3.wdp"/><Relationship Id="rId9" Type="http://schemas.microsoft.com/office/2007/relationships/diagramDrawing" Target="../diagrams/drawin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1E64F544-CE62-6D49-BABB-C94BDBD05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654" y="1181261"/>
            <a:ext cx="3092691" cy="3092691"/>
          </a:xfrm>
          <a:prstGeom prst="rect">
            <a:avLst/>
          </a:prstGeom>
        </p:spPr>
      </p:pic>
      <p:sp>
        <p:nvSpPr>
          <p:cNvPr id="3" name="Sous-titre 2">
            <a:extLst>
              <a:ext uri="{FF2B5EF4-FFF2-40B4-BE49-F238E27FC236}">
                <a16:creationId xmlns:a16="http://schemas.microsoft.com/office/drawing/2014/main" id="{09D236DB-F311-0145-93D2-C64554A7E0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i="1" dirty="0">
                <a:solidFill>
                  <a:schemeClr val="bg1">
                    <a:lumMod val="50000"/>
                  </a:schemeClr>
                </a:solidFill>
              </a:rPr>
              <a:t>AI Proof of Data </a:t>
            </a:r>
            <a:r>
              <a:rPr lang="fr-FR" i="1" dirty="0" err="1">
                <a:solidFill>
                  <a:schemeClr val="bg1">
                    <a:lumMod val="50000"/>
                  </a:schemeClr>
                </a:solidFill>
              </a:rPr>
              <a:t>Ownership</a:t>
            </a:r>
            <a:endParaRPr lang="fr-FR" i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Image 3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54211222-7D3F-0F4E-82C1-F978E3286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465232"/>
            <a:ext cx="2209800" cy="122766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7410829-F58D-3D47-9123-27407D65E022}"/>
              </a:ext>
            </a:extLst>
          </p:cNvPr>
          <p:cNvSpPr txBox="1"/>
          <p:nvPr/>
        </p:nvSpPr>
        <p:spPr>
          <a:xfrm>
            <a:off x="9934806" y="5879010"/>
            <a:ext cx="19912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highlight>
                  <a:srgbClr val="FFFF00"/>
                </a:highlight>
                <a:latin typeface="Century Gothic" panose="020B0502020202020204" pitchFamily="34" charset="0"/>
              </a:rPr>
              <a:t>New York 2023</a:t>
            </a:r>
          </a:p>
        </p:txBody>
      </p:sp>
    </p:spTree>
    <p:extLst>
      <p:ext uri="{BB962C8B-B14F-4D97-AF65-F5344CB8AC3E}">
        <p14:creationId xmlns:p14="http://schemas.microsoft.com/office/powerpoint/2010/main" val="2263932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CF5C999-99E2-9244-AE85-AFEFF8B1573E}"/>
              </a:ext>
            </a:extLst>
          </p:cNvPr>
          <p:cNvSpPr txBox="1">
            <a:spLocks/>
          </p:cNvSpPr>
          <p:nvPr/>
        </p:nvSpPr>
        <p:spPr>
          <a:xfrm>
            <a:off x="1900238" y="365125"/>
            <a:ext cx="9453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pc="300" dirty="0">
                <a:latin typeface="Century Gothic" panose="020B0502020202020204" pitchFamily="34" charset="0"/>
              </a:rPr>
              <a:t>Démo</a:t>
            </a:r>
            <a:endParaRPr lang="fr-FR" dirty="0"/>
          </a:p>
        </p:txBody>
      </p:sp>
      <p:pic>
        <p:nvPicPr>
          <p:cNvPr id="5" name="Image 4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448E8E5F-E9F2-B749-8807-1F19B0647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13" t="14021" r="31829" b="50869"/>
          <a:stretch/>
        </p:blipFill>
        <p:spPr>
          <a:xfrm>
            <a:off x="615747" y="463685"/>
            <a:ext cx="1143001" cy="1085851"/>
          </a:xfrm>
          <a:prstGeom prst="rect">
            <a:avLst/>
          </a:prstGeom>
        </p:spPr>
      </p:pic>
      <p:pic>
        <p:nvPicPr>
          <p:cNvPr id="3" name="Image 2" descr="Une image contenant texte, capture d’écran, smartphone&#10;&#10;Description générée automatiquement">
            <a:extLst>
              <a:ext uri="{FF2B5EF4-FFF2-40B4-BE49-F238E27FC236}">
                <a16:creationId xmlns:a16="http://schemas.microsoft.com/office/drawing/2014/main" id="{29A79145-6D2F-AC44-8213-3304D9209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173" y="1690688"/>
            <a:ext cx="1590338" cy="2404901"/>
          </a:xfrm>
          <a:prstGeom prst="rect">
            <a:avLst/>
          </a:prstGeom>
        </p:spPr>
      </p:pic>
      <p:pic>
        <p:nvPicPr>
          <p:cNvPr id="7" name="Image 6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641A7201-69A0-DC4C-AD07-3257A24EB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4097" y="1690789"/>
            <a:ext cx="1590271" cy="2404800"/>
          </a:xfrm>
          <a:prstGeom prst="rect">
            <a:avLst/>
          </a:prstGeom>
        </p:spPr>
      </p:pic>
      <p:pic>
        <p:nvPicPr>
          <p:cNvPr id="9" name="Image 8" descr="Une image contenant texte, capture d’écran, logiciel, multimédia&#10;&#10;Description générée automatiquement">
            <a:extLst>
              <a:ext uri="{FF2B5EF4-FFF2-40B4-BE49-F238E27FC236}">
                <a16:creationId xmlns:a16="http://schemas.microsoft.com/office/drawing/2014/main" id="{561032C5-B9C5-D543-AA16-407A90DC1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8429" y="1690688"/>
            <a:ext cx="1590272" cy="2404800"/>
          </a:xfrm>
          <a:prstGeom prst="rect">
            <a:avLst/>
          </a:prstGeom>
        </p:spPr>
      </p:pic>
      <p:pic>
        <p:nvPicPr>
          <p:cNvPr id="13" name="Image 12" descr="Une image contenant texte, capture d’écran, Police, Téléphone mobile&#10;&#10;Description générée automatiquement">
            <a:extLst>
              <a:ext uri="{FF2B5EF4-FFF2-40B4-BE49-F238E27FC236}">
                <a16:creationId xmlns:a16="http://schemas.microsoft.com/office/drawing/2014/main" id="{6290543D-4183-1445-84F6-82115E8BF3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747" y="1690688"/>
            <a:ext cx="1837286" cy="2404902"/>
          </a:xfrm>
          <a:prstGeom prst="rect">
            <a:avLst/>
          </a:prstGeom>
        </p:spPr>
      </p:pic>
      <p:pic>
        <p:nvPicPr>
          <p:cNvPr id="16" name="Image 15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66F7558A-7B5C-5E49-80AA-C5001513DE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4286" y="4286944"/>
            <a:ext cx="4508420" cy="2325344"/>
          </a:xfrm>
          <a:prstGeom prst="rect">
            <a:avLst/>
          </a:prstGeom>
        </p:spPr>
      </p:pic>
      <p:pic>
        <p:nvPicPr>
          <p:cNvPr id="18" name="Image 17" descr="Une image contenant texte, Police, nombre, capture d’écran&#10;&#10;Description générée automatiquement">
            <a:extLst>
              <a:ext uri="{FF2B5EF4-FFF2-40B4-BE49-F238E27FC236}">
                <a16:creationId xmlns:a16="http://schemas.microsoft.com/office/drawing/2014/main" id="{DD64111C-BB47-CA49-BB7E-EC6D5E3014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71460" y="4286945"/>
            <a:ext cx="4910640" cy="253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3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D14638-21AE-AF42-A5FB-05F32A717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238" y="365125"/>
            <a:ext cx="9453561" cy="1325563"/>
          </a:xfrm>
        </p:spPr>
        <p:txBody>
          <a:bodyPr/>
          <a:lstStyle/>
          <a:p>
            <a:r>
              <a:rPr lang="fr-FR" sz="4400" spc="3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Who</a:t>
            </a:r>
            <a:r>
              <a:rPr lang="fr-FR" sz="4400" spc="300" dirty="0">
                <a:solidFill>
                  <a:schemeClr val="tx1"/>
                </a:solidFill>
                <a:latin typeface="Century Gothic" panose="020B0502020202020204" pitchFamily="34" charset="0"/>
              </a:rPr>
              <a:t> are </a:t>
            </a:r>
            <a:r>
              <a:rPr lang="fr-FR" sz="4400" spc="3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we</a:t>
            </a:r>
            <a:r>
              <a:rPr lang="fr-FR" sz="4400" spc="300" dirty="0">
                <a:solidFill>
                  <a:schemeClr val="tx1"/>
                </a:solidFill>
                <a:latin typeface="Century Gothic" panose="020B0502020202020204" pitchFamily="34" charset="0"/>
              </a:rPr>
              <a:t> ?</a:t>
            </a:r>
            <a:endParaRPr lang="fr-FR" dirty="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10206A66-55DF-A544-892C-5CFC231B24DC}"/>
              </a:ext>
            </a:extLst>
          </p:cNvPr>
          <p:cNvSpPr/>
          <p:nvPr/>
        </p:nvSpPr>
        <p:spPr>
          <a:xfrm>
            <a:off x="5395031" y="4220027"/>
            <a:ext cx="2562204" cy="755174"/>
          </a:xfrm>
          <a:prstGeom prst="roundRect">
            <a:avLst/>
          </a:prstGeom>
          <a:solidFill>
            <a:srgbClr val="00B0F0">
              <a:alpha val="2078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fr-FR" sz="1600" b="1" spc="300" dirty="0">
                <a:solidFill>
                  <a:schemeClr val="tx1"/>
                </a:solidFill>
                <a:latin typeface="Century Gothic" panose="020B0502020202020204" pitchFamily="34" charset="0"/>
              </a:rPr>
              <a:t>Jérôme </a:t>
            </a:r>
            <a:r>
              <a:rPr lang="fr-FR" sz="1600" b="1" spc="3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Rastit</a:t>
            </a:r>
            <a:endParaRPr lang="fr-FR" sz="1600" b="1" spc="3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algn="r"/>
            <a:r>
              <a:rPr lang="fr-FR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Fullstack</a:t>
            </a:r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fr-FR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Developer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257B2529-9B7C-9D4F-9103-2CB18865E536}"/>
              </a:ext>
            </a:extLst>
          </p:cNvPr>
          <p:cNvSpPr/>
          <p:nvPr/>
        </p:nvSpPr>
        <p:spPr>
          <a:xfrm>
            <a:off x="8689801" y="4220027"/>
            <a:ext cx="2562204" cy="755174"/>
          </a:xfrm>
          <a:prstGeom prst="roundRect">
            <a:avLst/>
          </a:prstGeom>
          <a:solidFill>
            <a:srgbClr val="FFC000">
              <a:alpha val="2078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fr-FR" sz="1600" b="1" spc="300" dirty="0">
                <a:solidFill>
                  <a:schemeClr val="tx1"/>
                </a:solidFill>
                <a:latin typeface="Century Gothic" panose="020B0502020202020204" pitchFamily="34" charset="0"/>
              </a:rPr>
              <a:t>Xavier </a:t>
            </a:r>
            <a:r>
              <a:rPr lang="fr-FR" sz="1600" b="1" spc="3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Fournet</a:t>
            </a:r>
            <a:r>
              <a:rPr lang="fr-FR" sz="1600" b="1" spc="3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</a:p>
          <a:p>
            <a:pPr algn="r"/>
            <a:r>
              <a:rPr lang="fr-FR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Fullstack</a:t>
            </a:r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 </a:t>
            </a:r>
            <a:r>
              <a:rPr lang="fr-FR" sz="16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Developer</a:t>
            </a:r>
            <a:endParaRPr lang="fr-FR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06FBA72F-41D4-9B4A-BD5C-F3A341197A2F}"/>
              </a:ext>
            </a:extLst>
          </p:cNvPr>
          <p:cNvSpPr/>
          <p:nvPr/>
        </p:nvSpPr>
        <p:spPr>
          <a:xfrm>
            <a:off x="2100262" y="4220027"/>
            <a:ext cx="2562203" cy="755174"/>
          </a:xfrm>
          <a:prstGeom prst="roundRect">
            <a:avLst/>
          </a:prstGeom>
          <a:solidFill>
            <a:srgbClr val="00EB71">
              <a:alpha val="2078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fr-FR" sz="1600" b="1" spc="300" dirty="0">
                <a:solidFill>
                  <a:schemeClr val="tx1"/>
                </a:solidFill>
                <a:latin typeface="Century Gothic" panose="020B0502020202020204" pitchFamily="34" charset="0"/>
              </a:rPr>
              <a:t>Patrick </a:t>
            </a:r>
            <a:r>
              <a:rPr lang="fr-FR" sz="1600" b="1" spc="3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Escande</a:t>
            </a:r>
            <a:endParaRPr lang="fr-FR" sz="1600" b="1" spc="3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algn="r"/>
            <a:r>
              <a:rPr lang="fr-FR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Product Manager</a:t>
            </a:r>
          </a:p>
        </p:txBody>
      </p:sp>
      <p:pic>
        <p:nvPicPr>
          <p:cNvPr id="16" name="Image 15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B52716F4-E047-9648-A8ED-2E9116C16E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51" b="22409"/>
          <a:stretch/>
        </p:blipFill>
        <p:spPr>
          <a:xfrm>
            <a:off x="5520760" y="5505183"/>
            <a:ext cx="1738022" cy="114776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B8397AD-FE62-A34F-B1EC-C78763C57B3C}"/>
              </a:ext>
            </a:extLst>
          </p:cNvPr>
          <p:cNvSpPr/>
          <p:nvPr/>
        </p:nvSpPr>
        <p:spPr>
          <a:xfrm>
            <a:off x="1425744" y="2152143"/>
            <a:ext cx="1128712" cy="1838325"/>
          </a:xfrm>
          <a:prstGeom prst="rect">
            <a:avLst/>
          </a:prstGeom>
          <a:solidFill>
            <a:srgbClr val="00EB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 descr="Une image contenant Visage humain, personne, habits, homme&#10;&#10;Description générée automatiquement">
            <a:extLst>
              <a:ext uri="{FF2B5EF4-FFF2-40B4-BE49-F238E27FC236}">
                <a16:creationId xmlns:a16="http://schemas.microsoft.com/office/drawing/2014/main" id="{7AA6F8F3-E5F2-BB43-AF00-6F8C22723B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l="16920" t="37717" b="34200"/>
          <a:stretch/>
        </p:blipFill>
        <p:spPr>
          <a:xfrm>
            <a:off x="1758748" y="2494234"/>
            <a:ext cx="2400301" cy="1803045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229B39B-72B2-BE4F-9CFB-32E0294533D3}"/>
              </a:ext>
            </a:extLst>
          </p:cNvPr>
          <p:cNvSpPr/>
          <p:nvPr/>
        </p:nvSpPr>
        <p:spPr>
          <a:xfrm>
            <a:off x="4670710" y="2152143"/>
            <a:ext cx="1128712" cy="183832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2F6DCE-44B1-454A-89B8-55C25430FCD0}"/>
              </a:ext>
            </a:extLst>
          </p:cNvPr>
          <p:cNvSpPr/>
          <p:nvPr/>
        </p:nvSpPr>
        <p:spPr>
          <a:xfrm>
            <a:off x="7915676" y="2152143"/>
            <a:ext cx="1128712" cy="183832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Image 11" descr="Une image contenant Visage humain, personne, habits, Barbe humaine&#10;&#10;Description générée automatiquement">
            <a:extLst>
              <a:ext uri="{FF2B5EF4-FFF2-40B4-BE49-F238E27FC236}">
                <a16:creationId xmlns:a16="http://schemas.microsoft.com/office/drawing/2014/main" id="{31E330B4-9D15-3346-A65A-3699453030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164" b="41033"/>
          <a:stretch/>
        </p:blipFill>
        <p:spPr>
          <a:xfrm>
            <a:off x="5037258" y="2494236"/>
            <a:ext cx="2400300" cy="1803043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pic>
        <p:nvPicPr>
          <p:cNvPr id="10" name="Image 9" descr="Une image contenant Visage humain, personne, habits, sourire&#10;&#10;Description générée automatiquement">
            <a:extLst>
              <a:ext uri="{FF2B5EF4-FFF2-40B4-BE49-F238E27FC236}">
                <a16:creationId xmlns:a16="http://schemas.microsoft.com/office/drawing/2014/main" id="{2F4C782F-C5B1-3F47-B3FE-F68D714BF4F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t="30328" b="35869"/>
          <a:stretch/>
        </p:blipFill>
        <p:spPr>
          <a:xfrm>
            <a:off x="8315767" y="2494236"/>
            <a:ext cx="2400300" cy="1803043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pic>
        <p:nvPicPr>
          <p:cNvPr id="21" name="Image 20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5C996B55-BAA9-5F4D-9B39-D409854342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" y="5465232"/>
            <a:ext cx="2209800" cy="1227667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0F9D32C4-1403-0F4B-80A7-80D51C569C2B}"/>
              </a:ext>
            </a:extLst>
          </p:cNvPr>
          <p:cNvSpPr txBox="1"/>
          <p:nvPr/>
        </p:nvSpPr>
        <p:spPr>
          <a:xfrm>
            <a:off x="9934806" y="5879010"/>
            <a:ext cx="19912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highlight>
                  <a:srgbClr val="FFFF00"/>
                </a:highlight>
                <a:latin typeface="Century Gothic" panose="020B0502020202020204" pitchFamily="34" charset="0"/>
              </a:rPr>
              <a:t>New York 2023</a:t>
            </a:r>
          </a:p>
        </p:txBody>
      </p:sp>
      <p:pic>
        <p:nvPicPr>
          <p:cNvPr id="23" name="Image 22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80CB61D7-E180-BC4C-8FE0-256228A261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13" t="14021" r="31829" b="50869"/>
          <a:stretch/>
        </p:blipFill>
        <p:spPr>
          <a:xfrm>
            <a:off x="615747" y="463685"/>
            <a:ext cx="1143001" cy="108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79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ECAF316A-0B54-AF4D-AC4E-032E32F50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47" y="2241947"/>
            <a:ext cx="6306256" cy="3547269"/>
          </a:xfrm>
          <a:prstGeom prst="rect">
            <a:avLst/>
          </a:prstGeom>
        </p:spPr>
      </p:pic>
      <p:graphicFrame>
        <p:nvGraphicFramePr>
          <p:cNvPr id="11" name="Espace réservé du contenu 2">
            <a:extLst>
              <a:ext uri="{FF2B5EF4-FFF2-40B4-BE49-F238E27FC236}">
                <a16:creationId xmlns:a16="http://schemas.microsoft.com/office/drawing/2014/main" id="{C8878F08-31C3-6931-FC97-C57C88500E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2646177"/>
              </p:ext>
            </p:extLst>
          </p:nvPr>
        </p:nvGraphicFramePr>
        <p:xfrm>
          <a:off x="6124285" y="1839913"/>
          <a:ext cx="55245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itre 1">
            <a:extLst>
              <a:ext uri="{FF2B5EF4-FFF2-40B4-BE49-F238E27FC236}">
                <a16:creationId xmlns:a16="http://schemas.microsoft.com/office/drawing/2014/main" id="{43EDF67E-5AD9-754D-8570-9595C0188037}"/>
              </a:ext>
            </a:extLst>
          </p:cNvPr>
          <p:cNvSpPr txBox="1">
            <a:spLocks/>
          </p:cNvSpPr>
          <p:nvPr/>
        </p:nvSpPr>
        <p:spPr>
          <a:xfrm>
            <a:off x="1900238" y="365125"/>
            <a:ext cx="9453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pc="300" dirty="0" err="1">
                <a:latin typeface="Century Gothic" panose="020B0502020202020204" pitchFamily="34" charset="0"/>
              </a:rPr>
              <a:t>What</a:t>
            </a:r>
            <a:r>
              <a:rPr lang="fr-FR" spc="300" dirty="0">
                <a:latin typeface="Century Gothic" panose="020B0502020202020204" pitchFamily="34" charset="0"/>
              </a:rPr>
              <a:t> </a:t>
            </a:r>
            <a:r>
              <a:rPr lang="fr-FR" spc="300" dirty="0" err="1">
                <a:latin typeface="Century Gothic" panose="020B0502020202020204" pitchFamily="34" charset="0"/>
              </a:rPr>
              <a:t>we</a:t>
            </a:r>
            <a:r>
              <a:rPr lang="fr-FR" spc="300" dirty="0">
                <a:latin typeface="Century Gothic" panose="020B0502020202020204" pitchFamily="34" charset="0"/>
              </a:rPr>
              <a:t> </a:t>
            </a:r>
            <a:r>
              <a:rPr lang="fr-FR" spc="300" dirty="0" err="1">
                <a:latin typeface="Century Gothic" panose="020B0502020202020204" pitchFamily="34" charset="0"/>
              </a:rPr>
              <a:t>built</a:t>
            </a:r>
            <a:r>
              <a:rPr lang="fr-FR" spc="300" dirty="0">
                <a:latin typeface="Century Gothic" panose="020B0502020202020204" pitchFamily="34" charset="0"/>
              </a:rPr>
              <a:t>?</a:t>
            </a:r>
            <a:endParaRPr lang="fr-FR" dirty="0"/>
          </a:p>
        </p:txBody>
      </p:sp>
      <p:pic>
        <p:nvPicPr>
          <p:cNvPr id="7" name="Image 6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DF97B43A-93EC-4F41-8CC8-CA271F4C45B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1213" t="14021" r="31829" b="50869"/>
          <a:stretch/>
        </p:blipFill>
        <p:spPr>
          <a:xfrm>
            <a:off x="615747" y="463685"/>
            <a:ext cx="1143001" cy="108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260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CF5C999-99E2-9244-AE85-AFEFF8B1573E}"/>
              </a:ext>
            </a:extLst>
          </p:cNvPr>
          <p:cNvSpPr txBox="1">
            <a:spLocks/>
          </p:cNvSpPr>
          <p:nvPr/>
        </p:nvSpPr>
        <p:spPr>
          <a:xfrm>
            <a:off x="1900238" y="365125"/>
            <a:ext cx="9453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pc="300" dirty="0" err="1">
                <a:latin typeface="Century Gothic" panose="020B0502020202020204" pitchFamily="34" charset="0"/>
              </a:rPr>
              <a:t>Why</a:t>
            </a:r>
            <a:r>
              <a:rPr lang="fr-FR" spc="300" dirty="0">
                <a:latin typeface="Century Gothic" panose="020B0502020202020204" pitchFamily="34" charset="0"/>
              </a:rPr>
              <a:t> </a:t>
            </a:r>
            <a:r>
              <a:rPr lang="fr-FR" spc="300" dirty="0" err="1">
                <a:latin typeface="Century Gothic" panose="020B0502020202020204" pitchFamily="34" charset="0"/>
              </a:rPr>
              <a:t>we</a:t>
            </a:r>
            <a:r>
              <a:rPr lang="fr-FR" spc="300" dirty="0">
                <a:latin typeface="Century Gothic" panose="020B0502020202020204" pitchFamily="34" charset="0"/>
              </a:rPr>
              <a:t> made </a:t>
            </a:r>
            <a:r>
              <a:rPr lang="fr-FR" spc="300" dirty="0" err="1">
                <a:latin typeface="Century Gothic" panose="020B0502020202020204" pitchFamily="34" charset="0"/>
              </a:rPr>
              <a:t>it</a:t>
            </a:r>
            <a:r>
              <a:rPr lang="fr-FR" spc="300" dirty="0">
                <a:latin typeface="Century Gothic" panose="020B0502020202020204" pitchFamily="34" charset="0"/>
              </a:rPr>
              <a:t> ?</a:t>
            </a:r>
            <a:endParaRPr lang="fr-FR" dirty="0"/>
          </a:p>
        </p:txBody>
      </p:sp>
      <p:pic>
        <p:nvPicPr>
          <p:cNvPr id="5" name="Image 4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448E8E5F-E9F2-B749-8807-1F19B0647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13" t="14021" r="31829" b="50869"/>
          <a:stretch/>
        </p:blipFill>
        <p:spPr>
          <a:xfrm>
            <a:off x="615747" y="463685"/>
            <a:ext cx="1143001" cy="1085851"/>
          </a:xfrm>
          <a:prstGeom prst="rect">
            <a:avLst/>
          </a:prstGeom>
        </p:spPr>
      </p:pic>
      <p:pic>
        <p:nvPicPr>
          <p:cNvPr id="7" name="Image 6" descr="Une image contenant intérieur, mur, Immeuble de bureaux, ordinateur&#10;&#10;Description générée automatiquement">
            <a:extLst>
              <a:ext uri="{FF2B5EF4-FFF2-40B4-BE49-F238E27FC236}">
                <a16:creationId xmlns:a16="http://schemas.microsoft.com/office/drawing/2014/main" id="{4FCD8E14-5211-134D-A650-D5195FA6EE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t="4580"/>
          <a:stretch/>
        </p:blipFill>
        <p:spPr>
          <a:xfrm>
            <a:off x="1900238" y="1633536"/>
            <a:ext cx="12192000" cy="5226049"/>
          </a:xfrm>
          <a:prstGeom prst="rect">
            <a:avLst/>
          </a:prstGeom>
        </p:spPr>
      </p:pic>
      <p:graphicFrame>
        <p:nvGraphicFramePr>
          <p:cNvPr id="8" name="Espace réservé du contenu 2">
            <a:extLst>
              <a:ext uri="{FF2B5EF4-FFF2-40B4-BE49-F238E27FC236}">
                <a16:creationId xmlns:a16="http://schemas.microsoft.com/office/drawing/2014/main" id="{C0A8ED84-0803-7D46-9F98-75DE8E641D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926234"/>
              </p:ext>
            </p:extLst>
          </p:nvPr>
        </p:nvGraphicFramePr>
        <p:xfrm>
          <a:off x="985837" y="2070891"/>
          <a:ext cx="55245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140466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CF5C999-99E2-9244-AE85-AFEFF8B1573E}"/>
              </a:ext>
            </a:extLst>
          </p:cNvPr>
          <p:cNvSpPr txBox="1">
            <a:spLocks/>
          </p:cNvSpPr>
          <p:nvPr/>
        </p:nvSpPr>
        <p:spPr>
          <a:xfrm>
            <a:off x="1900238" y="365125"/>
            <a:ext cx="9453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pc="300" dirty="0" err="1">
                <a:latin typeface="Century Gothic" panose="020B0502020202020204" pitchFamily="34" charset="0"/>
              </a:rPr>
              <a:t>What</a:t>
            </a:r>
            <a:r>
              <a:rPr lang="fr-FR" spc="300" dirty="0">
                <a:latin typeface="Century Gothic" panose="020B0502020202020204" pitchFamily="34" charset="0"/>
              </a:rPr>
              <a:t> </a:t>
            </a:r>
            <a:r>
              <a:rPr lang="fr-FR" spc="300" dirty="0" err="1">
                <a:latin typeface="Century Gothic" panose="020B0502020202020204" pitchFamily="34" charset="0"/>
              </a:rPr>
              <a:t>problem</a:t>
            </a:r>
            <a:r>
              <a:rPr lang="fr-FR" spc="300" dirty="0">
                <a:latin typeface="Century Gothic" panose="020B0502020202020204" pitchFamily="34" charset="0"/>
              </a:rPr>
              <a:t> </a:t>
            </a:r>
            <a:r>
              <a:rPr lang="fr-FR" spc="300" dirty="0" err="1">
                <a:latin typeface="Century Gothic" panose="020B0502020202020204" pitchFamily="34" charset="0"/>
              </a:rPr>
              <a:t>we</a:t>
            </a:r>
            <a:r>
              <a:rPr lang="fr-FR" spc="300" dirty="0">
                <a:latin typeface="Century Gothic" panose="020B0502020202020204" pitchFamily="34" charset="0"/>
              </a:rPr>
              <a:t> </a:t>
            </a:r>
            <a:r>
              <a:rPr lang="fr-FR" spc="300" dirty="0" err="1">
                <a:latin typeface="Century Gothic" panose="020B0502020202020204" pitchFamily="34" charset="0"/>
              </a:rPr>
              <a:t>resolve</a:t>
            </a:r>
            <a:r>
              <a:rPr lang="fr-FR" spc="300" dirty="0">
                <a:latin typeface="Century Gothic" panose="020B0502020202020204" pitchFamily="34" charset="0"/>
              </a:rPr>
              <a:t>?</a:t>
            </a:r>
            <a:endParaRPr lang="fr-FR" dirty="0"/>
          </a:p>
        </p:txBody>
      </p:sp>
      <p:pic>
        <p:nvPicPr>
          <p:cNvPr id="5" name="Image 4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448E8E5F-E9F2-B749-8807-1F19B0647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13" t="14021" r="31829" b="50869"/>
          <a:stretch/>
        </p:blipFill>
        <p:spPr>
          <a:xfrm>
            <a:off x="615747" y="463685"/>
            <a:ext cx="1143001" cy="1085851"/>
          </a:xfrm>
          <a:prstGeom prst="rect">
            <a:avLst/>
          </a:prstGeom>
        </p:spPr>
      </p:pic>
      <p:graphicFrame>
        <p:nvGraphicFramePr>
          <p:cNvPr id="8" name="Espace réservé du contenu 2">
            <a:extLst>
              <a:ext uri="{FF2B5EF4-FFF2-40B4-BE49-F238E27FC236}">
                <a16:creationId xmlns:a16="http://schemas.microsoft.com/office/drawing/2014/main" id="{C0A8ED84-0803-7D46-9F98-75DE8E641D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4746085"/>
              </p:ext>
            </p:extLst>
          </p:nvPr>
        </p:nvGraphicFramePr>
        <p:xfrm>
          <a:off x="855622" y="2042977"/>
          <a:ext cx="55245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ZoneTexte 1">
            <a:extLst>
              <a:ext uri="{FF2B5EF4-FFF2-40B4-BE49-F238E27FC236}">
                <a16:creationId xmlns:a16="http://schemas.microsoft.com/office/drawing/2014/main" id="{296AA48B-DE64-EF42-84FB-93594B396D84}"/>
              </a:ext>
            </a:extLst>
          </p:cNvPr>
          <p:cNvSpPr txBox="1"/>
          <p:nvPr/>
        </p:nvSpPr>
        <p:spPr>
          <a:xfrm>
            <a:off x="7406352" y="3429000"/>
            <a:ext cx="42609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i="1" dirty="0" err="1">
                <a:latin typeface="Andale Mono" panose="020B0509000000000004" pitchFamily="49" charset="0"/>
              </a:rPr>
              <a:t>Giving</a:t>
            </a:r>
            <a:r>
              <a:rPr lang="fr-FR" sz="2000" i="1" dirty="0">
                <a:latin typeface="Andale Mono" panose="020B0509000000000004" pitchFamily="49" charset="0"/>
              </a:rPr>
              <a:t> </a:t>
            </a:r>
            <a:r>
              <a:rPr lang="fr-FR" sz="2000" i="1" dirty="0" err="1">
                <a:latin typeface="Andale Mono" panose="020B0509000000000004" pitchFamily="49" charset="0"/>
              </a:rPr>
              <a:t>prove</a:t>
            </a:r>
            <a:r>
              <a:rPr lang="fr-FR" sz="2000" i="1" dirty="0">
                <a:latin typeface="Andale Mono" panose="020B0509000000000004" pitchFamily="49" charset="0"/>
              </a:rPr>
              <a:t> of </a:t>
            </a:r>
            <a:r>
              <a:rPr lang="fr-FR" sz="2000" i="1" dirty="0" err="1">
                <a:latin typeface="Andale Mono" panose="020B0509000000000004" pitchFamily="49" charset="0"/>
              </a:rPr>
              <a:t>ownership</a:t>
            </a:r>
            <a:r>
              <a:rPr lang="fr-FR" sz="2000" i="1" dirty="0">
                <a:latin typeface="Andale Mono" panose="020B0509000000000004" pitchFamily="49" charset="0"/>
              </a:rPr>
              <a:t> and </a:t>
            </a:r>
            <a:r>
              <a:rPr lang="fr-FR" sz="2000" i="1" dirty="0" err="1">
                <a:latin typeface="Andale Mono" panose="020B0509000000000004" pitchFamily="49" charset="0"/>
              </a:rPr>
              <a:t>payment</a:t>
            </a:r>
            <a:r>
              <a:rPr lang="fr-FR" sz="2000" i="1" dirty="0">
                <a:latin typeface="Andale Mono" panose="020B0509000000000004" pitchFamily="49" charset="0"/>
              </a:rPr>
              <a:t> open the </a:t>
            </a:r>
            <a:r>
              <a:rPr lang="fr-FR" sz="2000" i="1" dirty="0" err="1">
                <a:latin typeface="Andale Mono" panose="020B0509000000000004" pitchFamily="49" charset="0"/>
              </a:rPr>
              <a:t>way</a:t>
            </a:r>
            <a:r>
              <a:rPr lang="fr-FR" sz="2000" i="1" dirty="0">
                <a:latin typeface="Andale Mono" panose="020B0509000000000004" pitchFamily="49" charset="0"/>
              </a:rPr>
              <a:t> to </a:t>
            </a:r>
            <a:r>
              <a:rPr lang="fr-FR" sz="2000" i="1" dirty="0" err="1">
                <a:latin typeface="Andale Mono" panose="020B0509000000000004" pitchFamily="49" charset="0"/>
              </a:rPr>
              <a:t>trusted</a:t>
            </a:r>
            <a:r>
              <a:rPr lang="fr-FR" sz="2000" i="1" dirty="0">
                <a:latin typeface="Andale Mono" panose="020B0509000000000004" pitchFamily="49" charset="0"/>
              </a:rPr>
              <a:t> AI </a:t>
            </a:r>
            <a:r>
              <a:rPr lang="fr-FR" sz="2000" i="1" dirty="0" err="1">
                <a:latin typeface="Andale Mono" panose="020B0509000000000004" pitchFamily="49" charset="0"/>
              </a:rPr>
              <a:t>when</a:t>
            </a:r>
            <a:r>
              <a:rPr lang="fr-FR" sz="2000" i="1" dirty="0">
                <a:latin typeface="Andale Mono" panose="020B0509000000000004" pitchFamily="49" charset="0"/>
              </a:rPr>
              <a:t> </a:t>
            </a:r>
            <a:r>
              <a:rPr lang="fr-FR" sz="2000" i="1" dirty="0" err="1">
                <a:latin typeface="Andale Mono" panose="020B0509000000000004" pitchFamily="49" charset="0"/>
              </a:rPr>
              <a:t>we</a:t>
            </a:r>
            <a:r>
              <a:rPr lang="fr-FR" sz="2000" i="1" dirty="0">
                <a:latin typeface="Andale Mono" panose="020B0509000000000004" pitchFamily="49" charset="0"/>
              </a:rPr>
              <a:t> </a:t>
            </a:r>
            <a:r>
              <a:rPr lang="fr-FR" sz="2000" i="1" dirty="0" err="1">
                <a:latin typeface="Andale Mono" panose="020B0509000000000004" pitchFamily="49" charset="0"/>
              </a:rPr>
              <a:t>can</a:t>
            </a:r>
            <a:r>
              <a:rPr lang="fr-FR" sz="2000" i="1" dirty="0">
                <a:latin typeface="Andale Mono" panose="020B0509000000000004" pitchFamily="49" charset="0"/>
              </a:rPr>
              <a:t> </a:t>
            </a:r>
            <a:r>
              <a:rPr lang="fr-FR" sz="2000" i="1" dirty="0" err="1">
                <a:latin typeface="Andale Mono" panose="020B0509000000000004" pitchFamily="49" charset="0"/>
              </a:rPr>
              <a:t>appropriate</a:t>
            </a:r>
            <a:r>
              <a:rPr lang="fr-FR" sz="2000" i="1" dirty="0">
                <a:latin typeface="Andale Mono" panose="020B0509000000000004" pitchFamily="49" charset="0"/>
              </a:rPr>
              <a:t> the </a:t>
            </a:r>
            <a:r>
              <a:rPr lang="fr-FR" sz="2000" i="1" dirty="0" err="1">
                <a:latin typeface="Andale Mono" panose="020B0509000000000004" pitchFamily="49" charset="0"/>
              </a:rPr>
              <a:t>result</a:t>
            </a:r>
            <a:r>
              <a:rPr lang="fr-FR" sz="2000" i="1" dirty="0">
                <a:latin typeface="Andale Mono" panose="020B0509000000000004" pitchFamily="49" charset="0"/>
              </a:rPr>
              <a:t> </a:t>
            </a:r>
            <a:r>
              <a:rPr lang="fr-FR" sz="2000" i="1" dirty="0" err="1">
                <a:latin typeface="Andale Mono" panose="020B0509000000000004" pitchFamily="49" charset="0"/>
              </a:rPr>
              <a:t>without</a:t>
            </a:r>
            <a:r>
              <a:rPr lang="fr-FR" sz="2000" i="1" dirty="0">
                <a:latin typeface="Andale Mono" panose="020B0509000000000004" pitchFamily="49" charset="0"/>
              </a:rPr>
              <a:t> </a:t>
            </a:r>
            <a:r>
              <a:rPr lang="fr-FR" sz="2000" i="1" dirty="0" err="1">
                <a:latin typeface="Andale Mono" panose="020B0509000000000004" pitchFamily="49" charset="0"/>
              </a:rPr>
              <a:t>fear</a:t>
            </a:r>
            <a:endParaRPr lang="fr-FR" sz="2000" i="1" dirty="0">
              <a:latin typeface="Andale Mono" panose="020B0509000000000004" pitchFamily="49" charset="0"/>
            </a:endParaRPr>
          </a:p>
          <a:p>
            <a:endParaRPr lang="fr-FR" sz="2000" i="1" dirty="0">
              <a:latin typeface="Andale Mono" panose="020B0509000000000004" pitchFamily="49" charset="0"/>
            </a:endParaRPr>
          </a:p>
        </p:txBody>
      </p:sp>
      <p:sp>
        <p:nvSpPr>
          <p:cNvPr id="3" name="Accolade fermante 2">
            <a:extLst>
              <a:ext uri="{FF2B5EF4-FFF2-40B4-BE49-F238E27FC236}">
                <a16:creationId xmlns:a16="http://schemas.microsoft.com/office/drawing/2014/main" id="{20D5CC24-E69B-E646-B12B-CEF2DAFF8B4D}"/>
              </a:ext>
            </a:extLst>
          </p:cNvPr>
          <p:cNvSpPr/>
          <p:nvPr/>
        </p:nvSpPr>
        <p:spPr>
          <a:xfrm>
            <a:off x="6603872" y="2433718"/>
            <a:ext cx="717630" cy="3569855"/>
          </a:xfrm>
          <a:prstGeom prst="rightBrace">
            <a:avLst/>
          </a:prstGeom>
          <a:noFill/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0217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AB8EDC3-1C0D-4505-A2C7-839A5161F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69E294-3813-4588-9E9C-AEA08F9C4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 9" descr="Une image contenant Visage humain, personne, habits, verres&#10;&#10;Description générée automatiquement">
            <a:extLst>
              <a:ext uri="{FF2B5EF4-FFF2-40B4-BE49-F238E27FC236}">
                <a16:creationId xmlns:a16="http://schemas.microsoft.com/office/drawing/2014/main" id="{CC96032B-8C7E-EE4D-B16F-5C475804E5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88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8CF5C999-99E2-9244-AE85-AFEFF8B1573E}"/>
              </a:ext>
            </a:extLst>
          </p:cNvPr>
          <p:cNvSpPr txBox="1">
            <a:spLocks/>
          </p:cNvSpPr>
          <p:nvPr/>
        </p:nvSpPr>
        <p:spPr>
          <a:xfrm>
            <a:off x="838343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 spc="3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AIPoDo</a:t>
            </a:r>
            <a:r>
              <a:rPr lang="en-US" kern="1200" spc="3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Features</a:t>
            </a: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559D6C-F1EB-5440-AEED-FB9CE8261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345" y="2013625"/>
            <a:ext cx="4069322" cy="416333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Certify a dataset</a:t>
            </a:r>
          </a:p>
          <a:p>
            <a:r>
              <a:rPr lang="en-US" sz="2400" dirty="0">
                <a:solidFill>
                  <a:srgbClr val="FFFFFF"/>
                </a:solidFill>
              </a:rPr>
              <a:t>Obtain a license/smart contract  for the dataset</a:t>
            </a:r>
          </a:p>
          <a:p>
            <a:r>
              <a:rPr lang="en-US" sz="2400" dirty="0">
                <a:solidFill>
                  <a:srgbClr val="FFFFFF"/>
                </a:solidFill>
              </a:rPr>
              <a:t>Add work to a dataset</a:t>
            </a:r>
          </a:p>
          <a:p>
            <a:r>
              <a:rPr lang="en-US" sz="2400" dirty="0">
                <a:solidFill>
                  <a:srgbClr val="FFFFFF"/>
                </a:solidFill>
              </a:rPr>
              <a:t>Modify the license/smart contract of the dataset based on the work</a:t>
            </a:r>
          </a:p>
          <a:p>
            <a:r>
              <a:rPr lang="en-US" sz="2400" dirty="0">
                <a:solidFill>
                  <a:srgbClr val="FFFFFF"/>
                </a:solidFill>
              </a:rPr>
              <a:t>Track the dataset's history and its contributors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Buy the dataset, and remunerate the contributors</a:t>
            </a:r>
          </a:p>
          <a:p>
            <a:pPr marL="0"/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13" name="Image 12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93C8050E-4D9D-7643-9C00-BCCCB7652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4333" y="767625"/>
            <a:ext cx="2084400" cy="2084400"/>
          </a:xfrm>
          <a:prstGeom prst="rect">
            <a:avLst/>
          </a:prstGeom>
          <a:ln w="38100">
            <a:solidFill>
              <a:srgbClr val="00EB71"/>
            </a:solidFill>
          </a:ln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A312F4E5-BDCA-EC48-AA6D-D9C5FD6459D7}"/>
              </a:ext>
            </a:extLst>
          </p:cNvPr>
          <p:cNvSpPr txBox="1"/>
          <p:nvPr/>
        </p:nvSpPr>
        <p:spPr>
          <a:xfrm>
            <a:off x="8340419" y="421443"/>
            <a:ext cx="2738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highlight>
                  <a:srgbClr val="00EB71"/>
                </a:highlight>
              </a:rPr>
              <a:t>AI Proof of Data </a:t>
            </a:r>
            <a:r>
              <a:rPr lang="fr-FR" dirty="0" err="1">
                <a:solidFill>
                  <a:schemeClr val="bg1"/>
                </a:solidFill>
                <a:highlight>
                  <a:srgbClr val="00EB71"/>
                </a:highlight>
              </a:rPr>
              <a:t>Ownership</a:t>
            </a:r>
            <a:endParaRPr lang="fr-FR" dirty="0">
              <a:solidFill>
                <a:schemeClr val="bg1"/>
              </a:solidFill>
              <a:highlight>
                <a:srgbClr val="00EB71"/>
              </a:highlight>
            </a:endParaRP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9F6B46A5-4BF2-D648-8414-D1513E1356E5}"/>
              </a:ext>
            </a:extLst>
          </p:cNvPr>
          <p:cNvCxnSpPr>
            <a:endCxn id="13" idx="1"/>
          </p:cNvCxnSpPr>
          <p:nvPr/>
        </p:nvCxnSpPr>
        <p:spPr>
          <a:xfrm flipV="1">
            <a:off x="7766613" y="1809825"/>
            <a:ext cx="1227720" cy="319917"/>
          </a:xfrm>
          <a:prstGeom prst="line">
            <a:avLst/>
          </a:prstGeom>
          <a:ln w="12700">
            <a:solidFill>
              <a:srgbClr val="00EB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22D7ECBD-2C91-6443-A7FD-B6B4AAE31436}"/>
              </a:ext>
            </a:extLst>
          </p:cNvPr>
          <p:cNvSpPr txBox="1"/>
          <p:nvPr/>
        </p:nvSpPr>
        <p:spPr>
          <a:xfrm>
            <a:off x="7763564" y="1525155"/>
            <a:ext cx="1071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00EB71"/>
                </a:solidFill>
              </a:rPr>
              <a:t>Dataset</a:t>
            </a:r>
            <a:r>
              <a:rPr lang="fr-FR" dirty="0">
                <a:solidFill>
                  <a:srgbClr val="00EB71"/>
                </a:solidFill>
              </a:rPr>
              <a:t> 1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6E0BD7FB-7824-C74B-A4D4-4136B8B20F62}"/>
              </a:ext>
            </a:extLst>
          </p:cNvPr>
          <p:cNvCxnSpPr>
            <a:cxnSpLocks/>
          </p:cNvCxnSpPr>
          <p:nvPr/>
        </p:nvCxnSpPr>
        <p:spPr>
          <a:xfrm flipV="1">
            <a:off x="8507392" y="2910873"/>
            <a:ext cx="604442" cy="951593"/>
          </a:xfrm>
          <a:prstGeom prst="line">
            <a:avLst/>
          </a:prstGeom>
          <a:ln w="12700">
            <a:solidFill>
              <a:srgbClr val="00EB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4A9CAB70-DF3D-A04A-AB4A-4FDA1F6C81D9}"/>
              </a:ext>
            </a:extLst>
          </p:cNvPr>
          <p:cNvSpPr txBox="1"/>
          <p:nvPr/>
        </p:nvSpPr>
        <p:spPr>
          <a:xfrm>
            <a:off x="8915841" y="3192578"/>
            <a:ext cx="1071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rgbClr val="00EB71"/>
                </a:solidFill>
              </a:rPr>
              <a:t>Dataset</a:t>
            </a:r>
            <a:r>
              <a:rPr lang="fr-FR" dirty="0">
                <a:solidFill>
                  <a:srgbClr val="00EB71"/>
                </a:solidFill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180665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CF5C999-99E2-9244-AE85-AFEFF8B1573E}"/>
              </a:ext>
            </a:extLst>
          </p:cNvPr>
          <p:cNvSpPr txBox="1">
            <a:spLocks/>
          </p:cNvSpPr>
          <p:nvPr/>
        </p:nvSpPr>
        <p:spPr>
          <a:xfrm>
            <a:off x="1900238" y="365125"/>
            <a:ext cx="9453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pc="300" dirty="0" err="1">
                <a:latin typeface="Century Gothic" panose="020B0502020202020204" pitchFamily="34" charset="0"/>
              </a:rPr>
              <a:t>Ownership</a:t>
            </a:r>
            <a:r>
              <a:rPr lang="fr-FR" spc="300" dirty="0">
                <a:latin typeface="Century Gothic" panose="020B0502020202020204" pitchFamily="34" charset="0"/>
              </a:rPr>
              <a:t>, Trust &amp; Price</a:t>
            </a:r>
            <a:endParaRPr lang="fr-FR" dirty="0"/>
          </a:p>
        </p:txBody>
      </p:sp>
      <p:pic>
        <p:nvPicPr>
          <p:cNvPr id="5" name="Image 4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448E8E5F-E9F2-B749-8807-1F19B0647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13" t="14021" r="31829" b="50869"/>
          <a:stretch/>
        </p:blipFill>
        <p:spPr>
          <a:xfrm>
            <a:off x="615747" y="463685"/>
            <a:ext cx="1143001" cy="1085851"/>
          </a:xfrm>
          <a:prstGeom prst="rect">
            <a:avLst/>
          </a:prstGeom>
        </p:spPr>
      </p:pic>
      <p:sp>
        <p:nvSpPr>
          <p:cNvPr id="12" name="Rectangle : avec coin rogné 11">
            <a:extLst>
              <a:ext uri="{FF2B5EF4-FFF2-40B4-BE49-F238E27FC236}">
                <a16:creationId xmlns:a16="http://schemas.microsoft.com/office/drawing/2014/main" id="{01E31E47-FAF0-DB4F-9C5A-06D084DBCC3F}"/>
              </a:ext>
            </a:extLst>
          </p:cNvPr>
          <p:cNvSpPr/>
          <p:nvPr/>
        </p:nvSpPr>
        <p:spPr>
          <a:xfrm>
            <a:off x="4201610" y="2291788"/>
            <a:ext cx="3796496" cy="3669174"/>
          </a:xfrm>
          <a:prstGeom prst="snip1Rect">
            <a:avLst/>
          </a:prstGeom>
          <a:solidFill>
            <a:srgbClr val="00EB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Prove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are </a:t>
            </a:r>
            <a:r>
              <a:rPr lang="fr-FR" dirty="0" err="1"/>
              <a:t>human</a:t>
            </a:r>
            <a:r>
              <a:rPr lang="fr-FR" dirty="0"/>
              <a:t> and </a:t>
            </a:r>
            <a:r>
              <a:rPr lang="fr-FR" dirty="0" err="1"/>
              <a:t>qualify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Trust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Prove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the </a:t>
            </a:r>
            <a:r>
              <a:rPr lang="fr-FR" dirty="0" err="1"/>
              <a:t>dataset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Prove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the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 (data tag/model/</a:t>
            </a:r>
            <a:r>
              <a:rPr lang="fr-FR" dirty="0" err="1"/>
              <a:t>aggregation</a:t>
            </a:r>
            <a:r>
              <a:rPr lang="fr-FR" dirty="0"/>
              <a:t>/…)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Prove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the </a:t>
            </a:r>
            <a:r>
              <a:rPr lang="fr-FR" dirty="0" err="1"/>
              <a:t>result</a:t>
            </a:r>
            <a:r>
              <a:rPr lang="fr-FR" dirty="0"/>
              <a:t> of IA </a:t>
            </a:r>
            <a:r>
              <a:rPr lang="fr-FR" dirty="0" err="1"/>
              <a:t>work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Prove</a:t>
            </a:r>
            <a:r>
              <a:rPr lang="fr-FR" dirty="0"/>
              <a:t> </a:t>
            </a:r>
            <a:r>
              <a:rPr lang="fr-FR" dirty="0" err="1"/>
              <a:t>dataset</a:t>
            </a:r>
            <a:r>
              <a:rPr lang="fr-FR" dirty="0"/>
              <a:t>/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stollen</a:t>
            </a:r>
            <a:endParaRPr lang="fr-FR" dirty="0"/>
          </a:p>
        </p:txBody>
      </p:sp>
      <p:sp>
        <p:nvSpPr>
          <p:cNvPr id="13" name="Rectangle : avec coin rogné 12">
            <a:extLst>
              <a:ext uri="{FF2B5EF4-FFF2-40B4-BE49-F238E27FC236}">
                <a16:creationId xmlns:a16="http://schemas.microsoft.com/office/drawing/2014/main" id="{984439BA-851F-B84F-B43F-79DC183A187D}"/>
              </a:ext>
            </a:extLst>
          </p:cNvPr>
          <p:cNvSpPr/>
          <p:nvPr/>
        </p:nvSpPr>
        <p:spPr>
          <a:xfrm>
            <a:off x="405114" y="2291788"/>
            <a:ext cx="3796496" cy="3669174"/>
          </a:xfrm>
          <a:prstGeom prst="snip1Rect">
            <a:avLst/>
          </a:prstGeom>
          <a:solidFill>
            <a:srgbClr val="FFC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Ownership is proved with a hash of the total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can be split with a </a:t>
            </a:r>
            <a:r>
              <a:rPr lang="en-US" dirty="0" err="1"/>
              <a:t>merkel</a:t>
            </a:r>
            <a:r>
              <a:rPr lang="en-US" dirty="0"/>
              <a:t> tree into subsets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ownership can be evaluate when changes are made on the % of the difference.</a:t>
            </a:r>
          </a:p>
        </p:txBody>
      </p:sp>
      <p:sp>
        <p:nvSpPr>
          <p:cNvPr id="14" name="Rectangle : avec coin rogné 13">
            <a:extLst>
              <a:ext uri="{FF2B5EF4-FFF2-40B4-BE49-F238E27FC236}">
                <a16:creationId xmlns:a16="http://schemas.microsoft.com/office/drawing/2014/main" id="{E37DCB3B-B6B6-2249-949F-74300973333C}"/>
              </a:ext>
            </a:extLst>
          </p:cNvPr>
          <p:cNvSpPr/>
          <p:nvPr/>
        </p:nvSpPr>
        <p:spPr>
          <a:xfrm>
            <a:off x="7998106" y="2291788"/>
            <a:ext cx="3796496" cy="3669174"/>
          </a:xfrm>
          <a:prstGeom prst="snip1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Data </a:t>
            </a:r>
            <a:r>
              <a:rPr lang="fr-FR" dirty="0" err="1"/>
              <a:t>price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set by the </a:t>
            </a:r>
            <a:r>
              <a:rPr lang="fr-FR" dirty="0" err="1"/>
              <a:t>producer</a:t>
            </a:r>
            <a:r>
              <a:rPr lang="fr-F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base on a </a:t>
            </a:r>
            <a:r>
              <a:rPr lang="fr-FR" dirty="0" err="1"/>
              <a:t>fix</a:t>
            </a:r>
            <a:r>
              <a:rPr lang="fr-FR" dirty="0"/>
              <a:t> </a:t>
            </a:r>
            <a:r>
              <a:rPr lang="fr-FR" dirty="0" err="1"/>
              <a:t>price</a:t>
            </a:r>
            <a:r>
              <a:rPr lang="fr-F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It </a:t>
            </a:r>
            <a:r>
              <a:rPr lang="fr-FR" dirty="0" err="1"/>
              <a:t>can</a:t>
            </a:r>
            <a:r>
              <a:rPr lang="fr-FR" dirty="0"/>
              <a:t> chose to </a:t>
            </a:r>
            <a:r>
              <a:rPr lang="fr-FR" dirty="0" err="1"/>
              <a:t>reduce</a:t>
            </a:r>
            <a:r>
              <a:rPr lang="fr-FR" dirty="0"/>
              <a:t> </a:t>
            </a:r>
            <a:r>
              <a:rPr lang="fr-FR" dirty="0" err="1"/>
              <a:t>price</a:t>
            </a:r>
            <a:r>
              <a:rPr lang="fr-FR" dirty="0"/>
              <a:t> for </a:t>
            </a:r>
            <a:r>
              <a:rPr lang="fr-FR" dirty="0" err="1"/>
              <a:t>reusing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another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It </a:t>
            </a:r>
            <a:r>
              <a:rPr lang="fr-FR" dirty="0" err="1"/>
              <a:t>can</a:t>
            </a:r>
            <a:r>
              <a:rPr lang="fr-FR" dirty="0"/>
              <a:t> have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corposant</a:t>
            </a:r>
            <a:r>
              <a:rPr lang="fr-FR" dirty="0"/>
              <a:t> in </a:t>
            </a:r>
            <a:r>
              <a:rPr lang="fr-FR" dirty="0" err="1"/>
              <a:t>prices</a:t>
            </a:r>
            <a:r>
              <a:rPr lang="fr-FR" dirty="0"/>
              <a:t>, </a:t>
            </a:r>
            <a:r>
              <a:rPr lang="fr-FR" dirty="0" err="1"/>
              <a:t>price</a:t>
            </a:r>
            <a:r>
              <a:rPr lang="fr-FR" dirty="0"/>
              <a:t> to </a:t>
            </a:r>
            <a:r>
              <a:rPr lang="fr-FR" dirty="0" err="1"/>
              <a:t>buy</a:t>
            </a:r>
            <a:r>
              <a:rPr lang="fr-FR" dirty="0"/>
              <a:t> and </a:t>
            </a:r>
            <a:r>
              <a:rPr lang="fr-FR" dirty="0" err="1"/>
              <a:t>price</a:t>
            </a:r>
            <a:r>
              <a:rPr lang="fr-FR" dirty="0"/>
              <a:t> to use.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Prices</a:t>
            </a:r>
            <a:r>
              <a:rPr lang="fr-FR" dirty="0"/>
              <a:t> are </a:t>
            </a:r>
            <a:r>
              <a:rPr lang="fr-FR" dirty="0" err="1"/>
              <a:t>combined</a:t>
            </a:r>
            <a:r>
              <a:rPr lang="fr-FR" dirty="0"/>
              <a:t> as a </a:t>
            </a:r>
            <a:r>
              <a:rPr lang="fr-FR" dirty="0" err="1"/>
              <a:t>tree</a:t>
            </a:r>
            <a:r>
              <a:rPr lang="fr-FR" dirty="0"/>
              <a:t> to </a:t>
            </a:r>
            <a:r>
              <a:rPr lang="fr-FR" dirty="0" err="1"/>
              <a:t>fix</a:t>
            </a:r>
            <a:r>
              <a:rPr lang="fr-FR" dirty="0"/>
              <a:t> a final </a:t>
            </a:r>
            <a:r>
              <a:rPr lang="fr-FR" dirty="0" err="1"/>
              <a:t>price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189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CF5C999-99E2-9244-AE85-AFEFF8B1573E}"/>
              </a:ext>
            </a:extLst>
          </p:cNvPr>
          <p:cNvSpPr txBox="1">
            <a:spLocks/>
          </p:cNvSpPr>
          <p:nvPr/>
        </p:nvSpPr>
        <p:spPr>
          <a:xfrm>
            <a:off x="1900238" y="365125"/>
            <a:ext cx="9453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pc="300" dirty="0">
                <a:latin typeface="Century Gothic" panose="020B0502020202020204" pitchFamily="34" charset="0"/>
              </a:rPr>
              <a:t>How </a:t>
            </a:r>
            <a:r>
              <a:rPr lang="fr-FR" spc="300" dirty="0" err="1">
                <a:latin typeface="Century Gothic" panose="020B0502020202020204" pitchFamily="34" charset="0"/>
              </a:rPr>
              <a:t>it</a:t>
            </a:r>
            <a:r>
              <a:rPr lang="fr-FR" spc="300" dirty="0">
                <a:latin typeface="Century Gothic" panose="020B0502020202020204" pitchFamily="34" charset="0"/>
              </a:rPr>
              <a:t> </a:t>
            </a:r>
            <a:r>
              <a:rPr lang="fr-FR" spc="300" dirty="0" err="1">
                <a:latin typeface="Century Gothic" panose="020B0502020202020204" pitchFamily="34" charset="0"/>
              </a:rPr>
              <a:t>works</a:t>
            </a:r>
            <a:r>
              <a:rPr lang="fr-FR" spc="300" dirty="0">
                <a:latin typeface="Century Gothic" panose="020B0502020202020204" pitchFamily="34" charset="0"/>
              </a:rPr>
              <a:t> ?</a:t>
            </a:r>
            <a:endParaRPr lang="fr-FR" dirty="0"/>
          </a:p>
        </p:txBody>
      </p:sp>
      <p:pic>
        <p:nvPicPr>
          <p:cNvPr id="5" name="Image 4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448E8E5F-E9F2-B749-8807-1F19B0647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13" t="14021" r="31829" b="50869"/>
          <a:stretch/>
        </p:blipFill>
        <p:spPr>
          <a:xfrm>
            <a:off x="615747" y="463685"/>
            <a:ext cx="1143001" cy="1085851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303CBC1-043A-984C-9E63-0292EBD77311}"/>
              </a:ext>
            </a:extLst>
          </p:cNvPr>
          <p:cNvSpPr txBox="1"/>
          <p:nvPr/>
        </p:nvSpPr>
        <p:spPr>
          <a:xfrm>
            <a:off x="5937813" y="4639284"/>
            <a:ext cx="6029151" cy="1384995"/>
          </a:xfrm>
          <a:prstGeom prst="rect">
            <a:avLst/>
          </a:prstGeom>
          <a:noFill/>
          <a:ln>
            <a:solidFill>
              <a:srgbClr val="00EB7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To avoid multiple transaction for data usage as there will be small contributor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Payment are made to a smart contract that represent the tree.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Money is lock within the smart contract.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owner can retrieve the money when he think it worth.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He can retrieve a % of the total deposit depending of his contribution.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Contribution are withdraw chained throw the tree.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F5303FF-857C-764A-88E6-0F355B94A42E}"/>
              </a:ext>
            </a:extLst>
          </p:cNvPr>
          <p:cNvSpPr txBox="1"/>
          <p:nvPr/>
        </p:nvSpPr>
        <p:spPr>
          <a:xfrm>
            <a:off x="5833641" y="4319144"/>
            <a:ext cx="1095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EB71"/>
                </a:highlight>
              </a:rPr>
              <a:t>Payments</a:t>
            </a:r>
            <a:endParaRPr lang="fr-FR" dirty="0">
              <a:highlight>
                <a:srgbClr val="00EB71"/>
              </a:highligh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1B51C7E-0371-3B47-91AF-C03485C32E81}"/>
              </a:ext>
            </a:extLst>
          </p:cNvPr>
          <p:cNvSpPr/>
          <p:nvPr/>
        </p:nvSpPr>
        <p:spPr>
          <a:xfrm>
            <a:off x="534425" y="2554786"/>
            <a:ext cx="1365813" cy="69448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D0FF"/>
                </a:solidFill>
              </a:rPr>
              <a:t>Price A</a:t>
            </a:r>
          </a:p>
          <a:p>
            <a:pPr algn="ctr"/>
            <a:r>
              <a:rPr lang="fr-FR" dirty="0">
                <a:solidFill>
                  <a:srgbClr val="00D0FF"/>
                </a:solidFill>
              </a:rPr>
              <a:t>Hash 1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9DCCF39-FC44-1B4E-BDE9-BA2F20A77DBF}"/>
              </a:ext>
            </a:extLst>
          </p:cNvPr>
          <p:cNvSpPr txBox="1"/>
          <p:nvPr/>
        </p:nvSpPr>
        <p:spPr>
          <a:xfrm>
            <a:off x="441827" y="2242269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highlight>
                  <a:srgbClr val="00D0FF"/>
                </a:highlight>
              </a:rPr>
              <a:t>Owner</a:t>
            </a:r>
            <a:r>
              <a:rPr lang="fr-FR" dirty="0">
                <a:highlight>
                  <a:srgbClr val="00D0FF"/>
                </a:highlight>
              </a:rPr>
              <a:t> 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5FBAAD-3F8B-614E-80B6-B40D3A8D32AE}"/>
              </a:ext>
            </a:extLst>
          </p:cNvPr>
          <p:cNvSpPr/>
          <p:nvPr/>
        </p:nvSpPr>
        <p:spPr>
          <a:xfrm>
            <a:off x="522246" y="3714756"/>
            <a:ext cx="1365813" cy="6944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Price B</a:t>
            </a:r>
          </a:p>
          <a:p>
            <a:pPr algn="ctr"/>
            <a:r>
              <a:rPr lang="fr-FR" dirty="0">
                <a:solidFill>
                  <a:srgbClr val="FF0000"/>
                </a:solidFill>
              </a:rPr>
              <a:t>Hash 2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C6688D8-C46A-B84E-AE32-6075E31F059A}"/>
              </a:ext>
            </a:extLst>
          </p:cNvPr>
          <p:cNvSpPr txBox="1"/>
          <p:nvPr/>
        </p:nvSpPr>
        <p:spPr>
          <a:xfrm>
            <a:off x="429648" y="3402239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highlight>
                  <a:srgbClr val="FF0000"/>
                </a:highlight>
              </a:rPr>
              <a:t>Owner</a:t>
            </a:r>
            <a:r>
              <a:rPr lang="fr-FR" dirty="0">
                <a:highlight>
                  <a:srgbClr val="FF0000"/>
                </a:highlight>
              </a:rPr>
              <a:t> 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CF4334-8BAA-E543-84D4-B20D629A6C32}"/>
              </a:ext>
            </a:extLst>
          </p:cNvPr>
          <p:cNvSpPr/>
          <p:nvPr/>
        </p:nvSpPr>
        <p:spPr>
          <a:xfrm>
            <a:off x="522246" y="4834607"/>
            <a:ext cx="1365813" cy="694481"/>
          </a:xfrm>
          <a:prstGeom prst="rect">
            <a:avLst/>
          </a:prstGeom>
          <a:noFill/>
          <a:ln>
            <a:solidFill>
              <a:srgbClr val="00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C000"/>
                </a:solidFill>
              </a:rPr>
              <a:t>Price C</a:t>
            </a:r>
          </a:p>
          <a:p>
            <a:pPr algn="ctr"/>
            <a:r>
              <a:rPr lang="fr-FR" dirty="0">
                <a:solidFill>
                  <a:srgbClr val="00C000"/>
                </a:solidFill>
              </a:rPr>
              <a:t>Hash 3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CA7AB12-CAD6-1D4F-A7CC-4272334CB543}"/>
              </a:ext>
            </a:extLst>
          </p:cNvPr>
          <p:cNvSpPr txBox="1"/>
          <p:nvPr/>
        </p:nvSpPr>
        <p:spPr>
          <a:xfrm>
            <a:off x="429648" y="4522090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highlight>
                  <a:srgbClr val="00C000"/>
                </a:highlight>
              </a:rPr>
              <a:t>Owner</a:t>
            </a:r>
            <a:r>
              <a:rPr lang="fr-FR" dirty="0">
                <a:highlight>
                  <a:srgbClr val="00C000"/>
                </a:highlight>
              </a:rPr>
              <a:t> C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710070-93DC-7546-9186-8CFA7EE2597F}"/>
              </a:ext>
            </a:extLst>
          </p:cNvPr>
          <p:cNvSpPr/>
          <p:nvPr/>
        </p:nvSpPr>
        <p:spPr>
          <a:xfrm>
            <a:off x="2899884" y="2554787"/>
            <a:ext cx="1365813" cy="822852"/>
          </a:xfrm>
          <a:prstGeom prst="rect">
            <a:avLst/>
          </a:prstGeom>
          <a:noFill/>
          <a:ln>
            <a:solidFill>
              <a:srgbClr val="B050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B050FB"/>
                </a:solidFill>
              </a:rPr>
              <a:t>Price D</a:t>
            </a:r>
          </a:p>
          <a:p>
            <a:pPr algn="ctr"/>
            <a:r>
              <a:rPr lang="fr-FR" dirty="0">
                <a:solidFill>
                  <a:srgbClr val="B050FB"/>
                </a:solidFill>
              </a:rPr>
              <a:t>Hash 1 + 2</a:t>
            </a:r>
          </a:p>
          <a:p>
            <a:pPr algn="ctr"/>
            <a:r>
              <a:rPr lang="fr-FR" dirty="0">
                <a:solidFill>
                  <a:srgbClr val="B050FB"/>
                </a:solidFill>
              </a:rPr>
              <a:t>= Hash 3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E1B2CA7-3635-C947-8A05-2C730C642581}"/>
              </a:ext>
            </a:extLst>
          </p:cNvPr>
          <p:cNvSpPr txBox="1"/>
          <p:nvPr/>
        </p:nvSpPr>
        <p:spPr>
          <a:xfrm>
            <a:off x="2807286" y="2242270"/>
            <a:ext cx="1465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highlight>
                  <a:srgbClr val="B050FB"/>
                </a:highlight>
              </a:rPr>
              <a:t>Contributor</a:t>
            </a:r>
            <a:r>
              <a:rPr lang="fr-FR" dirty="0">
                <a:highlight>
                  <a:srgbClr val="B050FB"/>
                </a:highlight>
              </a:rPr>
              <a:t> 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B45C52-291B-5F47-B0A8-AF83D53999A7}"/>
              </a:ext>
            </a:extLst>
          </p:cNvPr>
          <p:cNvSpPr/>
          <p:nvPr/>
        </p:nvSpPr>
        <p:spPr>
          <a:xfrm>
            <a:off x="2896917" y="3944803"/>
            <a:ext cx="1365813" cy="694481"/>
          </a:xfrm>
          <a:prstGeom prst="rect">
            <a:avLst/>
          </a:prstGeom>
          <a:noFill/>
          <a:ln>
            <a:solidFill>
              <a:srgbClr val="FFC7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C710"/>
                </a:solidFill>
              </a:rPr>
              <a:t>Price E</a:t>
            </a:r>
          </a:p>
          <a:p>
            <a:pPr algn="ctr"/>
            <a:r>
              <a:rPr lang="fr-FR" dirty="0">
                <a:solidFill>
                  <a:srgbClr val="FFC710"/>
                </a:solidFill>
              </a:rPr>
              <a:t>Hash 4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D30DDFB9-4338-B94B-A45A-F5EBDEEB71C6}"/>
              </a:ext>
            </a:extLst>
          </p:cNvPr>
          <p:cNvSpPr txBox="1"/>
          <p:nvPr/>
        </p:nvSpPr>
        <p:spPr>
          <a:xfrm>
            <a:off x="2804319" y="3632286"/>
            <a:ext cx="1571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highlight>
                  <a:srgbClr val="FFC710"/>
                </a:highlight>
              </a:rPr>
              <a:t>Contributeur 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11DFE2-E576-274C-A067-616382D6816E}"/>
              </a:ext>
            </a:extLst>
          </p:cNvPr>
          <p:cNvSpPr/>
          <p:nvPr/>
        </p:nvSpPr>
        <p:spPr>
          <a:xfrm>
            <a:off x="4794381" y="2571530"/>
            <a:ext cx="1365813" cy="694481"/>
          </a:xfrm>
          <a:prstGeom prst="rect">
            <a:avLst/>
          </a:prstGeom>
          <a:noFill/>
          <a:ln>
            <a:solidFill>
              <a:srgbClr val="00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0099FF"/>
                </a:solidFill>
              </a:rPr>
              <a:t>Price F</a:t>
            </a:r>
          </a:p>
          <a:p>
            <a:pPr algn="ctr"/>
            <a:r>
              <a:rPr lang="fr-FR" dirty="0">
                <a:solidFill>
                  <a:srgbClr val="0099FF"/>
                </a:solidFill>
              </a:rPr>
              <a:t>Hash 6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14D1674-E80B-394B-84EB-5984346E9B33}"/>
              </a:ext>
            </a:extLst>
          </p:cNvPr>
          <p:cNvSpPr txBox="1"/>
          <p:nvPr/>
        </p:nvSpPr>
        <p:spPr>
          <a:xfrm>
            <a:off x="4701783" y="2259013"/>
            <a:ext cx="1571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highlight>
                  <a:srgbClr val="0099FF"/>
                </a:highlight>
              </a:rPr>
              <a:t>Contributeur C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C4D0E4F-86A7-8A44-BFEE-5C5CB50F2FDC}"/>
              </a:ext>
            </a:extLst>
          </p:cNvPr>
          <p:cNvSpPr/>
          <p:nvPr/>
        </p:nvSpPr>
        <p:spPr>
          <a:xfrm>
            <a:off x="6780802" y="2571530"/>
            <a:ext cx="1365813" cy="694481"/>
          </a:xfrm>
          <a:prstGeom prst="rect">
            <a:avLst/>
          </a:prstGeom>
          <a:noFill/>
          <a:ln>
            <a:solidFill>
              <a:srgbClr val="FFC1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C190"/>
                </a:solidFill>
              </a:rPr>
              <a:t>Price G</a:t>
            </a:r>
          </a:p>
          <a:p>
            <a:pPr algn="ctr"/>
            <a:r>
              <a:rPr lang="fr-FR" dirty="0">
                <a:solidFill>
                  <a:srgbClr val="FFC190"/>
                </a:solidFill>
              </a:rPr>
              <a:t>Hash 7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EDC21DD-A082-3A41-9608-5A72E8B90D15}"/>
              </a:ext>
            </a:extLst>
          </p:cNvPr>
          <p:cNvSpPr txBox="1"/>
          <p:nvPr/>
        </p:nvSpPr>
        <p:spPr>
          <a:xfrm>
            <a:off x="6688204" y="2259013"/>
            <a:ext cx="159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highlight>
                  <a:srgbClr val="FFC190"/>
                </a:highlight>
              </a:rPr>
              <a:t>Contributeur D</a:t>
            </a:r>
          </a:p>
        </p:txBody>
      </p: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CDE97FE0-30A3-3542-8896-5C49810A6312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1900238" y="2902027"/>
            <a:ext cx="999646" cy="64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A7387C80-6208-E54A-8FE6-BDFDD00EF7EC}"/>
              </a:ext>
            </a:extLst>
          </p:cNvPr>
          <p:cNvCxnSpPr>
            <a:stCxn id="12" idx="3"/>
            <a:endCxn id="16" idx="1"/>
          </p:cNvCxnSpPr>
          <p:nvPr/>
        </p:nvCxnSpPr>
        <p:spPr>
          <a:xfrm flipV="1">
            <a:off x="1888059" y="2966213"/>
            <a:ext cx="1011825" cy="10957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242C74DC-6535-6D43-A972-C43C73F9E936}"/>
              </a:ext>
            </a:extLst>
          </p:cNvPr>
          <p:cNvCxnSpPr>
            <a:cxnSpLocks/>
            <a:stCxn id="14" idx="3"/>
            <a:endCxn id="18" idx="1"/>
          </p:cNvCxnSpPr>
          <p:nvPr/>
        </p:nvCxnSpPr>
        <p:spPr>
          <a:xfrm flipV="1">
            <a:off x="1888059" y="4292044"/>
            <a:ext cx="1008858" cy="8898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8259903A-5492-5540-B4CD-9EE7C91199C7}"/>
              </a:ext>
            </a:extLst>
          </p:cNvPr>
          <p:cNvCxnSpPr>
            <a:stCxn id="16" idx="3"/>
            <a:endCxn id="20" idx="1"/>
          </p:cNvCxnSpPr>
          <p:nvPr/>
        </p:nvCxnSpPr>
        <p:spPr>
          <a:xfrm flipV="1">
            <a:off x="4265697" y="2918771"/>
            <a:ext cx="528684" cy="47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DFC0CF2F-64EA-F94B-8649-5199C72B40A5}"/>
              </a:ext>
            </a:extLst>
          </p:cNvPr>
          <p:cNvCxnSpPr>
            <a:stCxn id="18" idx="3"/>
            <a:endCxn id="20" idx="1"/>
          </p:cNvCxnSpPr>
          <p:nvPr/>
        </p:nvCxnSpPr>
        <p:spPr>
          <a:xfrm flipV="1">
            <a:off x="4262730" y="2918771"/>
            <a:ext cx="531651" cy="13732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26505EE-E879-1848-A569-209852C0935E}"/>
              </a:ext>
            </a:extLst>
          </p:cNvPr>
          <p:cNvCxnSpPr>
            <a:stCxn id="20" idx="3"/>
            <a:endCxn id="22" idx="1"/>
          </p:cNvCxnSpPr>
          <p:nvPr/>
        </p:nvCxnSpPr>
        <p:spPr>
          <a:xfrm>
            <a:off x="6160194" y="2918771"/>
            <a:ext cx="620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Parenthèse ouvrante 38">
            <a:extLst>
              <a:ext uri="{FF2B5EF4-FFF2-40B4-BE49-F238E27FC236}">
                <a16:creationId xmlns:a16="http://schemas.microsoft.com/office/drawing/2014/main" id="{41273855-B9CE-8B4B-A2BE-FDF051AA4C59}"/>
              </a:ext>
            </a:extLst>
          </p:cNvPr>
          <p:cNvSpPr/>
          <p:nvPr/>
        </p:nvSpPr>
        <p:spPr>
          <a:xfrm rot="5400000">
            <a:off x="1013626" y="1467587"/>
            <a:ext cx="347241" cy="1571456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Parenthèse ouvrante 40">
            <a:extLst>
              <a:ext uri="{FF2B5EF4-FFF2-40B4-BE49-F238E27FC236}">
                <a16:creationId xmlns:a16="http://schemas.microsoft.com/office/drawing/2014/main" id="{51B4FD6D-4BC0-2145-A69F-CE7D7F34401F}"/>
              </a:ext>
            </a:extLst>
          </p:cNvPr>
          <p:cNvSpPr/>
          <p:nvPr/>
        </p:nvSpPr>
        <p:spPr>
          <a:xfrm rot="5400000">
            <a:off x="3324519" y="1457983"/>
            <a:ext cx="347241" cy="1571456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Parenthèse ouvrante 41">
            <a:extLst>
              <a:ext uri="{FF2B5EF4-FFF2-40B4-BE49-F238E27FC236}">
                <a16:creationId xmlns:a16="http://schemas.microsoft.com/office/drawing/2014/main" id="{5ACEA959-EE53-0F48-8F01-BD11085A8EDB}"/>
              </a:ext>
            </a:extLst>
          </p:cNvPr>
          <p:cNvSpPr/>
          <p:nvPr/>
        </p:nvSpPr>
        <p:spPr>
          <a:xfrm rot="5400000">
            <a:off x="5315224" y="1457984"/>
            <a:ext cx="347241" cy="1571456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Parenthèse ouvrante 42">
            <a:extLst>
              <a:ext uri="{FF2B5EF4-FFF2-40B4-BE49-F238E27FC236}">
                <a16:creationId xmlns:a16="http://schemas.microsoft.com/office/drawing/2014/main" id="{13E70187-089F-E444-B32F-05A0BD49A7D8}"/>
              </a:ext>
            </a:extLst>
          </p:cNvPr>
          <p:cNvSpPr/>
          <p:nvPr/>
        </p:nvSpPr>
        <p:spPr>
          <a:xfrm rot="5400000">
            <a:off x="7304596" y="1457984"/>
            <a:ext cx="347241" cy="1571456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F2099DC-AB48-D44E-B09A-47F9FF07B088}"/>
              </a:ext>
            </a:extLst>
          </p:cNvPr>
          <p:cNvSpPr/>
          <p:nvPr/>
        </p:nvSpPr>
        <p:spPr>
          <a:xfrm>
            <a:off x="4283868" y="5536154"/>
            <a:ext cx="1365813" cy="694481"/>
          </a:xfrm>
          <a:prstGeom prst="rect">
            <a:avLst/>
          </a:prstGeom>
          <a:noFill/>
          <a:ln>
            <a:solidFill>
              <a:srgbClr val="CFC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rgbClr val="CFCFCF"/>
                </a:solidFill>
              </a:rPr>
              <a:t>Dataset</a:t>
            </a:r>
            <a:endParaRPr lang="fr-FR" dirty="0">
              <a:solidFill>
                <a:srgbClr val="CFCFCF"/>
              </a:solidFill>
            </a:endParaRP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B71F9BF9-E03B-1C49-A7AA-882D8ACD3C9E}"/>
              </a:ext>
            </a:extLst>
          </p:cNvPr>
          <p:cNvSpPr txBox="1"/>
          <p:nvPr/>
        </p:nvSpPr>
        <p:spPr>
          <a:xfrm>
            <a:off x="4191270" y="5223637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highlight>
                  <a:srgbClr val="CFCFCF"/>
                </a:highlight>
              </a:rPr>
              <a:t>Owner</a:t>
            </a:r>
            <a:endParaRPr lang="fr-FR" dirty="0">
              <a:highlight>
                <a:srgbClr val="CFCFCF"/>
              </a:highlight>
            </a:endParaRPr>
          </a:p>
        </p:txBody>
      </p: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A7284C7B-FB1E-AD46-8A4D-FD8D09DC7747}"/>
              </a:ext>
            </a:extLst>
          </p:cNvPr>
          <p:cNvCxnSpPr/>
          <p:nvPr/>
        </p:nvCxnSpPr>
        <p:spPr>
          <a:xfrm>
            <a:off x="5197033" y="5319852"/>
            <a:ext cx="636608" cy="0"/>
          </a:xfrm>
          <a:prstGeom prst="straightConnector1">
            <a:avLst/>
          </a:prstGeom>
          <a:ln>
            <a:solidFill>
              <a:srgbClr val="00EB7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Graphique 48" descr="Groupe de personnes avec un remplissage uni">
            <a:extLst>
              <a:ext uri="{FF2B5EF4-FFF2-40B4-BE49-F238E27FC236}">
                <a16:creationId xmlns:a16="http://schemas.microsoft.com/office/drawing/2014/main" id="{2A3B6B0F-ABBD-4B4B-8577-B9EF10B0C2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35146" y="5316235"/>
            <a:ext cx="914400" cy="914400"/>
          </a:xfrm>
          <a:prstGeom prst="rect">
            <a:avLst/>
          </a:prstGeom>
        </p:spPr>
      </p:pic>
      <p:pic>
        <p:nvPicPr>
          <p:cNvPr id="51" name="Graphique 50" descr="Personne confuse contour">
            <a:extLst>
              <a:ext uri="{FF2B5EF4-FFF2-40B4-BE49-F238E27FC236}">
                <a16:creationId xmlns:a16="http://schemas.microsoft.com/office/drawing/2014/main" id="{10FBF280-3B6C-5544-AD61-C0DBFE6DB1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34916" y="2299617"/>
            <a:ext cx="914400" cy="914400"/>
          </a:xfrm>
          <a:prstGeom prst="rect">
            <a:avLst/>
          </a:prstGeom>
        </p:spPr>
      </p:pic>
      <p:sp>
        <p:nvSpPr>
          <p:cNvPr id="52" name="ZoneTexte 51">
            <a:extLst>
              <a:ext uri="{FF2B5EF4-FFF2-40B4-BE49-F238E27FC236}">
                <a16:creationId xmlns:a16="http://schemas.microsoft.com/office/drawing/2014/main" id="{2DB2D327-255B-AF4D-B86D-CCCB14ADEBA4}"/>
              </a:ext>
            </a:extLst>
          </p:cNvPr>
          <p:cNvSpPr txBox="1"/>
          <p:nvPr/>
        </p:nvSpPr>
        <p:spPr>
          <a:xfrm>
            <a:off x="8919904" y="3246637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User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A88D08E5-A718-7C49-9E6D-22B164DEFC7E}"/>
              </a:ext>
            </a:extLst>
          </p:cNvPr>
          <p:cNvSpPr txBox="1"/>
          <p:nvPr/>
        </p:nvSpPr>
        <p:spPr>
          <a:xfrm>
            <a:off x="9749316" y="2323307"/>
            <a:ext cx="22917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Pay</a:t>
            </a:r>
            <a:r>
              <a:rPr lang="fr-FR" dirty="0"/>
              <a:t> A,B,C,D,E,F,G</a:t>
            </a:r>
          </a:p>
          <a:p>
            <a:r>
              <a:rPr lang="fr-FR" dirty="0" err="1"/>
              <a:t>Own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result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</a:p>
          <a:p>
            <a:r>
              <a:rPr lang="fr-FR" dirty="0"/>
              <a:t>Hash 1,2,3,4,5,6,7</a:t>
            </a:r>
          </a:p>
        </p:txBody>
      </p:sp>
      <p:sp>
        <p:nvSpPr>
          <p:cNvPr id="55" name="Parenthèse ouvrante 54">
            <a:extLst>
              <a:ext uri="{FF2B5EF4-FFF2-40B4-BE49-F238E27FC236}">
                <a16:creationId xmlns:a16="http://schemas.microsoft.com/office/drawing/2014/main" id="{52BBF726-36AB-D94D-B08A-D041A1870E03}"/>
              </a:ext>
            </a:extLst>
          </p:cNvPr>
          <p:cNvSpPr/>
          <p:nvPr/>
        </p:nvSpPr>
        <p:spPr>
          <a:xfrm rot="5400000">
            <a:off x="10156793" y="605718"/>
            <a:ext cx="347241" cy="3273104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9EC5ABB6-5C89-5D42-8685-830204FD7B58}"/>
              </a:ext>
            </a:extLst>
          </p:cNvPr>
          <p:cNvCxnSpPr>
            <a:stCxn id="22" idx="3"/>
          </p:cNvCxnSpPr>
          <p:nvPr/>
        </p:nvCxnSpPr>
        <p:spPr>
          <a:xfrm>
            <a:off x="8146615" y="2918771"/>
            <a:ext cx="7912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ZoneTexte 56">
            <a:extLst>
              <a:ext uri="{FF2B5EF4-FFF2-40B4-BE49-F238E27FC236}">
                <a16:creationId xmlns:a16="http://schemas.microsoft.com/office/drawing/2014/main" id="{92F7250E-BBFC-D54E-80DF-B49B97011EC9}"/>
              </a:ext>
            </a:extLst>
          </p:cNvPr>
          <p:cNvSpPr txBox="1"/>
          <p:nvPr/>
        </p:nvSpPr>
        <p:spPr>
          <a:xfrm>
            <a:off x="899795" y="1689735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bg1">
                    <a:lumMod val="50000"/>
                  </a:schemeClr>
                </a:solidFill>
              </a:rPr>
              <a:t>Block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229DBD77-6CFA-1748-8376-EED0A00721AB}"/>
              </a:ext>
            </a:extLst>
          </p:cNvPr>
          <p:cNvSpPr txBox="1"/>
          <p:nvPr/>
        </p:nvSpPr>
        <p:spPr>
          <a:xfrm>
            <a:off x="9581329" y="1689735"/>
            <a:ext cx="1498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bg1">
                    <a:lumMod val="50000"/>
                  </a:schemeClr>
                </a:solidFill>
              </a:rPr>
              <a:t>Smart Contrat</a:t>
            </a: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10AB7A1A-3B0D-EA47-8FD2-E1E25BA4833E}"/>
              </a:ext>
            </a:extLst>
          </p:cNvPr>
          <p:cNvSpPr txBox="1"/>
          <p:nvPr/>
        </p:nvSpPr>
        <p:spPr>
          <a:xfrm>
            <a:off x="3236620" y="1689735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bg1">
                    <a:lumMod val="50000"/>
                  </a:schemeClr>
                </a:solidFill>
              </a:rPr>
              <a:t>Block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D9083D83-76BD-5145-B4CA-6E84EC3AC378}"/>
              </a:ext>
            </a:extLst>
          </p:cNvPr>
          <p:cNvSpPr txBox="1"/>
          <p:nvPr/>
        </p:nvSpPr>
        <p:spPr>
          <a:xfrm>
            <a:off x="5134084" y="1689735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bg1">
                    <a:lumMod val="50000"/>
                  </a:schemeClr>
                </a:solidFill>
              </a:rPr>
              <a:t>Block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64F67D19-5E82-F945-9C10-AC6B953B8DD0}"/>
              </a:ext>
            </a:extLst>
          </p:cNvPr>
          <p:cNvSpPr txBox="1"/>
          <p:nvPr/>
        </p:nvSpPr>
        <p:spPr>
          <a:xfrm>
            <a:off x="7120505" y="1689735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bg1">
                    <a:lumMod val="50000"/>
                  </a:schemeClr>
                </a:solidFill>
              </a:rPr>
              <a:t>Block</a:t>
            </a:r>
          </a:p>
        </p:txBody>
      </p:sp>
      <p:sp>
        <p:nvSpPr>
          <p:cNvPr id="1032" name="ZoneTexte 1031">
            <a:extLst>
              <a:ext uri="{FF2B5EF4-FFF2-40B4-BE49-F238E27FC236}">
                <a16:creationId xmlns:a16="http://schemas.microsoft.com/office/drawing/2014/main" id="{597D7DBA-F622-2B44-B695-6B9FDA2B30E9}"/>
              </a:ext>
            </a:extLst>
          </p:cNvPr>
          <p:cNvSpPr txBox="1"/>
          <p:nvPr/>
        </p:nvSpPr>
        <p:spPr>
          <a:xfrm>
            <a:off x="8937871" y="3501295"/>
            <a:ext cx="29656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>
                <a:highlight>
                  <a:srgbClr val="CFCFCF"/>
                </a:highlight>
              </a:rPr>
              <a:t>Prove</a:t>
            </a:r>
            <a:r>
              <a:rPr lang="fr-FR" sz="1200" dirty="0">
                <a:highlight>
                  <a:srgbClr val="CFCFCF"/>
                </a:highlight>
              </a:rPr>
              <a:t> </a:t>
            </a:r>
            <a:r>
              <a:rPr lang="fr-FR" sz="1200" dirty="0" err="1">
                <a:highlight>
                  <a:srgbClr val="CFCFCF"/>
                </a:highlight>
              </a:rPr>
              <a:t>that</a:t>
            </a:r>
            <a:r>
              <a:rPr lang="fr-FR" sz="1200" dirty="0">
                <a:highlight>
                  <a:srgbClr val="CFCFCF"/>
                </a:highlight>
              </a:rPr>
              <a:t> </a:t>
            </a:r>
            <a:r>
              <a:rPr lang="fr-FR" sz="1200" dirty="0" err="1">
                <a:highlight>
                  <a:srgbClr val="CFCFCF"/>
                </a:highlight>
              </a:rPr>
              <a:t>you</a:t>
            </a:r>
            <a:r>
              <a:rPr lang="fr-FR" sz="1200" dirty="0">
                <a:highlight>
                  <a:srgbClr val="CFCFCF"/>
                </a:highlight>
              </a:rPr>
              <a:t> </a:t>
            </a:r>
            <a:r>
              <a:rPr lang="fr-FR" sz="1200" dirty="0" err="1">
                <a:highlight>
                  <a:srgbClr val="CFCFCF"/>
                </a:highlight>
              </a:rPr>
              <a:t>own</a:t>
            </a:r>
            <a:r>
              <a:rPr lang="fr-FR" sz="1200" dirty="0">
                <a:highlight>
                  <a:srgbClr val="CFCFCF"/>
                </a:highlight>
              </a:rPr>
              <a:t> the </a:t>
            </a:r>
            <a:r>
              <a:rPr lang="fr-FR" sz="1200" dirty="0" err="1">
                <a:highlight>
                  <a:srgbClr val="CFCFCF"/>
                </a:highlight>
              </a:rPr>
              <a:t>result</a:t>
            </a:r>
            <a:r>
              <a:rPr lang="fr-FR" sz="1200" dirty="0">
                <a:highlight>
                  <a:srgbClr val="CFCFCF"/>
                </a:highlight>
              </a:rPr>
              <a:t> </a:t>
            </a:r>
          </a:p>
          <a:p>
            <a:r>
              <a:rPr lang="fr-FR" sz="1200" dirty="0" err="1">
                <a:highlight>
                  <a:srgbClr val="CFCFCF"/>
                </a:highlight>
              </a:rPr>
              <a:t>because</a:t>
            </a:r>
            <a:r>
              <a:rPr lang="fr-FR" sz="1200" dirty="0">
                <a:highlight>
                  <a:srgbClr val="CFCFCF"/>
                </a:highlight>
              </a:rPr>
              <a:t> </a:t>
            </a:r>
            <a:r>
              <a:rPr lang="fr-FR" sz="1200" dirty="0" err="1">
                <a:highlight>
                  <a:srgbClr val="CFCFCF"/>
                </a:highlight>
              </a:rPr>
              <a:t>you</a:t>
            </a:r>
            <a:r>
              <a:rPr lang="fr-FR" sz="1200" dirty="0">
                <a:highlight>
                  <a:srgbClr val="CFCFCF"/>
                </a:highlight>
              </a:rPr>
              <a:t> have </a:t>
            </a:r>
            <a:r>
              <a:rPr lang="fr-FR" sz="1200" dirty="0" err="1">
                <a:highlight>
                  <a:srgbClr val="CFCFCF"/>
                </a:highlight>
              </a:rPr>
              <a:t>pay</a:t>
            </a:r>
            <a:r>
              <a:rPr lang="fr-FR" sz="1200" dirty="0">
                <a:highlight>
                  <a:srgbClr val="CFCFCF"/>
                </a:highlight>
              </a:rPr>
              <a:t> the data and the </a:t>
            </a:r>
            <a:r>
              <a:rPr lang="fr-FR" sz="1200" dirty="0" err="1">
                <a:highlight>
                  <a:srgbClr val="CFCFCF"/>
                </a:highlight>
              </a:rPr>
              <a:t>work</a:t>
            </a:r>
            <a:endParaRPr lang="fr-FR" sz="1200" dirty="0">
              <a:highlight>
                <a:srgbClr val="CFCFC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74943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CF5C999-99E2-9244-AE85-AFEFF8B1573E}"/>
              </a:ext>
            </a:extLst>
          </p:cNvPr>
          <p:cNvSpPr txBox="1">
            <a:spLocks/>
          </p:cNvSpPr>
          <p:nvPr/>
        </p:nvSpPr>
        <p:spPr>
          <a:xfrm>
            <a:off x="1900238" y="365125"/>
            <a:ext cx="9453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pc="300" dirty="0" err="1">
                <a:latin typeface="Century Gothic" panose="020B0502020202020204" pitchFamily="34" charset="0"/>
              </a:rPr>
              <a:t>Stack</a:t>
            </a:r>
            <a:r>
              <a:rPr lang="fr-FR" spc="300" dirty="0">
                <a:latin typeface="Century Gothic" panose="020B0502020202020204" pitchFamily="34" charset="0"/>
              </a:rPr>
              <a:t> &amp; Sponsors</a:t>
            </a:r>
            <a:endParaRPr lang="fr-FR" dirty="0"/>
          </a:p>
        </p:txBody>
      </p:sp>
      <p:pic>
        <p:nvPicPr>
          <p:cNvPr id="5" name="Image 4" descr="Une image contenant Graphique, logo, Police, graphisme&#10;&#10;Description générée automatiquement">
            <a:extLst>
              <a:ext uri="{FF2B5EF4-FFF2-40B4-BE49-F238E27FC236}">
                <a16:creationId xmlns:a16="http://schemas.microsoft.com/office/drawing/2014/main" id="{448E8E5F-E9F2-B749-8807-1F19B06471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13" t="14021" r="31829" b="50869"/>
          <a:stretch/>
        </p:blipFill>
        <p:spPr>
          <a:xfrm>
            <a:off x="615747" y="463685"/>
            <a:ext cx="1143001" cy="1085851"/>
          </a:xfrm>
          <a:prstGeom prst="rect">
            <a:avLst/>
          </a:prstGeom>
        </p:spPr>
      </p:pic>
      <p:pic>
        <p:nvPicPr>
          <p:cNvPr id="10" name="Image 9" descr="Une image contenant Police, logo, Graphique, capture d’écran&#10;&#10;Description générée automatiquement">
            <a:extLst>
              <a:ext uri="{FF2B5EF4-FFF2-40B4-BE49-F238E27FC236}">
                <a16:creationId xmlns:a16="http://schemas.microsoft.com/office/drawing/2014/main" id="{8783C387-8F9C-2F43-AADE-62A8FDA984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54" t="27626" r="7786" b="25933"/>
          <a:stretch/>
        </p:blipFill>
        <p:spPr>
          <a:xfrm>
            <a:off x="3889884" y="4813864"/>
            <a:ext cx="1758107" cy="538884"/>
          </a:xfrm>
          <a:prstGeom prst="rect">
            <a:avLst/>
          </a:prstGeom>
        </p:spPr>
      </p:pic>
      <p:pic>
        <p:nvPicPr>
          <p:cNvPr id="12" name="Image 11" descr="Une image contenant capture d’écran, Police, Graphique, logo&#10;&#10;Description générée automatiquement">
            <a:extLst>
              <a:ext uri="{FF2B5EF4-FFF2-40B4-BE49-F238E27FC236}">
                <a16:creationId xmlns:a16="http://schemas.microsoft.com/office/drawing/2014/main" id="{FF6ED2C9-BB74-474A-8EC7-99845E2F1E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46" t="6881" r="9169" b="8701"/>
          <a:stretch/>
        </p:blipFill>
        <p:spPr>
          <a:xfrm>
            <a:off x="9118071" y="3183793"/>
            <a:ext cx="1516142" cy="844621"/>
          </a:xfrm>
          <a:prstGeom prst="rect">
            <a:avLst/>
          </a:prstGeom>
        </p:spPr>
      </p:pic>
      <p:pic>
        <p:nvPicPr>
          <p:cNvPr id="14" name="Image 13" descr="Une image contenant texte, capture d’écran, Police, logo&#10;&#10;Description générée automatiquement">
            <a:extLst>
              <a:ext uri="{FF2B5EF4-FFF2-40B4-BE49-F238E27FC236}">
                <a16:creationId xmlns:a16="http://schemas.microsoft.com/office/drawing/2014/main" id="{4673030C-AF14-DD4B-8C9F-20C2931C51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50" t="31165" r="3178" b="27635"/>
          <a:stretch/>
        </p:blipFill>
        <p:spPr>
          <a:xfrm>
            <a:off x="5998344" y="3429000"/>
            <a:ext cx="2741612" cy="715191"/>
          </a:xfrm>
          <a:prstGeom prst="rect">
            <a:avLst/>
          </a:prstGeom>
        </p:spPr>
      </p:pic>
      <p:pic>
        <p:nvPicPr>
          <p:cNvPr id="24" name="Image 23" descr="Une image contenant Police, logo, cercle, symbole&#10;&#10;Description générée automatiquement">
            <a:extLst>
              <a:ext uri="{FF2B5EF4-FFF2-40B4-BE49-F238E27FC236}">
                <a16:creationId xmlns:a16="http://schemas.microsoft.com/office/drawing/2014/main" id="{3E43CDF5-11E4-824E-B0CD-CBC9802DFC4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47" t="17067" r="2061" b="19022"/>
          <a:stretch/>
        </p:blipFill>
        <p:spPr>
          <a:xfrm>
            <a:off x="6096000" y="4702278"/>
            <a:ext cx="2246933" cy="668118"/>
          </a:xfrm>
          <a:prstGeom prst="rect">
            <a:avLst/>
          </a:prstGeom>
        </p:spPr>
      </p:pic>
      <p:pic>
        <p:nvPicPr>
          <p:cNvPr id="26" name="Image 25" descr="Une image contenant Police, logo, cercle, blanc&#10;&#10;Description générée automatiquement">
            <a:extLst>
              <a:ext uri="{FF2B5EF4-FFF2-40B4-BE49-F238E27FC236}">
                <a16:creationId xmlns:a16="http://schemas.microsoft.com/office/drawing/2014/main" id="{435F02E3-1E06-694A-BDD8-09296F160EA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984" t="27707" r="2515" b="30162"/>
          <a:stretch/>
        </p:blipFill>
        <p:spPr>
          <a:xfrm>
            <a:off x="3101053" y="3481331"/>
            <a:ext cx="2499891" cy="502958"/>
          </a:xfrm>
          <a:prstGeom prst="rect">
            <a:avLst/>
          </a:prstGeom>
        </p:spPr>
      </p:pic>
      <p:pic>
        <p:nvPicPr>
          <p:cNvPr id="28" name="Image 27" descr="Une image contenant Police, cercle, logo, blanc&#10;&#10;Description générée automatiquement">
            <a:extLst>
              <a:ext uri="{FF2B5EF4-FFF2-40B4-BE49-F238E27FC236}">
                <a16:creationId xmlns:a16="http://schemas.microsoft.com/office/drawing/2014/main" id="{16827EFC-4F5B-D642-BFD4-37684291D6A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943" t="18425" r="5175" b="19736"/>
          <a:stretch/>
        </p:blipFill>
        <p:spPr>
          <a:xfrm>
            <a:off x="476005" y="3407830"/>
            <a:ext cx="2246933" cy="668119"/>
          </a:xfrm>
          <a:prstGeom prst="rect">
            <a:avLst/>
          </a:prstGeom>
        </p:spPr>
      </p:pic>
      <p:sp>
        <p:nvSpPr>
          <p:cNvPr id="29" name="ZoneTexte 28">
            <a:extLst>
              <a:ext uri="{FF2B5EF4-FFF2-40B4-BE49-F238E27FC236}">
                <a16:creationId xmlns:a16="http://schemas.microsoft.com/office/drawing/2014/main" id="{3073D7A4-63F8-BF48-A533-E918DF7E73B8}"/>
              </a:ext>
            </a:extLst>
          </p:cNvPr>
          <p:cNvSpPr txBox="1"/>
          <p:nvPr/>
        </p:nvSpPr>
        <p:spPr>
          <a:xfrm>
            <a:off x="408536" y="3960172"/>
            <a:ext cx="2381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Proof of </a:t>
            </a:r>
            <a:r>
              <a:rPr lang="fr-FR" dirty="0" err="1"/>
              <a:t>human</a:t>
            </a:r>
            <a:r>
              <a:rPr lang="fr-FR" dirty="0"/>
              <a:t> </a:t>
            </a:r>
            <a:r>
              <a:rPr lang="fr-FR" dirty="0" err="1"/>
              <a:t>activity</a:t>
            </a:r>
            <a:endParaRPr lang="fr-FR" dirty="0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B5FACFE0-0584-7649-8D90-DBEB124A54B1}"/>
              </a:ext>
            </a:extLst>
          </p:cNvPr>
          <p:cNvSpPr txBox="1"/>
          <p:nvPr/>
        </p:nvSpPr>
        <p:spPr>
          <a:xfrm>
            <a:off x="3160063" y="3959525"/>
            <a:ext cx="2634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Connect</a:t>
            </a:r>
            <a:r>
              <a:rPr lang="fr-FR" dirty="0"/>
              <a:t> to the </a:t>
            </a:r>
            <a:r>
              <a:rPr lang="fr-FR" dirty="0" err="1"/>
              <a:t>Blockchain</a:t>
            </a:r>
            <a:endParaRPr lang="fr-FR" dirty="0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AE5F68E0-83A0-FE45-A435-C07262615AFD}"/>
              </a:ext>
            </a:extLst>
          </p:cNvPr>
          <p:cNvSpPr txBox="1"/>
          <p:nvPr/>
        </p:nvSpPr>
        <p:spPr>
          <a:xfrm>
            <a:off x="6745788" y="5370396"/>
            <a:ext cx="1185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Blockchain</a:t>
            </a:r>
            <a:endParaRPr lang="fr-FR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A2D198A2-2023-8342-8165-26CD2FE312FE}"/>
              </a:ext>
            </a:extLst>
          </p:cNvPr>
          <p:cNvSpPr txBox="1"/>
          <p:nvPr/>
        </p:nvSpPr>
        <p:spPr>
          <a:xfrm>
            <a:off x="4175955" y="5370396"/>
            <a:ext cx="1185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Blockchain</a:t>
            </a:r>
            <a:endParaRPr lang="fr-FR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92C5CFCC-4852-F64A-B34F-7B2CD64B8252}"/>
              </a:ext>
            </a:extLst>
          </p:cNvPr>
          <p:cNvSpPr txBox="1"/>
          <p:nvPr/>
        </p:nvSpPr>
        <p:spPr>
          <a:xfrm>
            <a:off x="8984423" y="3959525"/>
            <a:ext cx="1783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Data </a:t>
            </a:r>
            <a:r>
              <a:rPr lang="fr-FR" dirty="0" err="1"/>
              <a:t>aggregation</a:t>
            </a:r>
            <a:endParaRPr lang="fr-FR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D06248E3-8A75-0246-9863-7598B5E1313C}"/>
              </a:ext>
            </a:extLst>
          </p:cNvPr>
          <p:cNvSpPr txBox="1"/>
          <p:nvPr/>
        </p:nvSpPr>
        <p:spPr>
          <a:xfrm>
            <a:off x="6494466" y="3959525"/>
            <a:ext cx="1480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FIAt</a:t>
            </a:r>
            <a:r>
              <a:rPr lang="fr-FR" dirty="0"/>
              <a:t> to Crypto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7B7A1432-8042-6B4D-BF15-0AB7F9B87F95}"/>
              </a:ext>
            </a:extLst>
          </p:cNvPr>
          <p:cNvSpPr txBox="1"/>
          <p:nvPr/>
        </p:nvSpPr>
        <p:spPr>
          <a:xfrm>
            <a:off x="5152210" y="5928483"/>
            <a:ext cx="1593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i="1" dirty="0"/>
              <a:t>Cross </a:t>
            </a:r>
            <a:r>
              <a:rPr lang="fr-FR" sz="2400" i="1" dirty="0" err="1"/>
              <a:t>chain</a:t>
            </a:r>
            <a:endParaRPr lang="fr-FR" sz="2400" i="1" dirty="0"/>
          </a:p>
        </p:txBody>
      </p: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5724A1F4-6F94-9E45-B8F2-B19F16337F9C}"/>
              </a:ext>
            </a:extLst>
          </p:cNvPr>
          <p:cNvCxnSpPr/>
          <p:nvPr/>
        </p:nvCxnSpPr>
        <p:spPr>
          <a:xfrm flipV="1">
            <a:off x="162046" y="4502552"/>
            <a:ext cx="11713579" cy="11574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213249B1-D727-8C48-9BB3-3C00BD576AF1}"/>
              </a:ext>
            </a:extLst>
          </p:cNvPr>
          <p:cNvCxnSpPr>
            <a:cxnSpLocks/>
          </p:cNvCxnSpPr>
          <p:nvPr/>
        </p:nvCxnSpPr>
        <p:spPr>
          <a:xfrm>
            <a:off x="2790406" y="2801602"/>
            <a:ext cx="0" cy="17588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531B15DD-D8A1-3E46-8235-F94BA13C76F0}"/>
              </a:ext>
            </a:extLst>
          </p:cNvPr>
          <p:cNvCxnSpPr>
            <a:cxnSpLocks/>
          </p:cNvCxnSpPr>
          <p:nvPr/>
        </p:nvCxnSpPr>
        <p:spPr>
          <a:xfrm>
            <a:off x="5794502" y="2801601"/>
            <a:ext cx="0" cy="17588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850FCCEE-FCF8-694C-9275-E015E8173E08}"/>
              </a:ext>
            </a:extLst>
          </p:cNvPr>
          <p:cNvCxnSpPr>
            <a:cxnSpLocks/>
          </p:cNvCxnSpPr>
          <p:nvPr/>
        </p:nvCxnSpPr>
        <p:spPr>
          <a:xfrm>
            <a:off x="8624978" y="2801600"/>
            <a:ext cx="0" cy="17588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BF1336AD-212E-C840-B3D0-BEE7FD54AD1D}"/>
              </a:ext>
            </a:extLst>
          </p:cNvPr>
          <p:cNvSpPr txBox="1"/>
          <p:nvPr/>
        </p:nvSpPr>
        <p:spPr>
          <a:xfrm>
            <a:off x="519006" y="1931330"/>
            <a:ext cx="1601785" cy="1200329"/>
          </a:xfrm>
          <a:prstGeom prst="rect">
            <a:avLst/>
          </a:prstGeom>
          <a:noFill/>
          <a:ln>
            <a:solidFill>
              <a:srgbClr val="00EB7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/>
              <a:t>Data provider</a:t>
            </a:r>
          </a:p>
          <a:p>
            <a:r>
              <a:rPr lang="fr-FR" dirty="0"/>
              <a:t>Data expert</a:t>
            </a:r>
          </a:p>
          <a:p>
            <a:r>
              <a:rPr lang="fr-FR" dirty="0"/>
              <a:t>Model </a:t>
            </a:r>
            <a:r>
              <a:rPr lang="fr-FR" dirty="0" err="1"/>
              <a:t>trainner</a:t>
            </a:r>
            <a:endParaRPr lang="fr-FR" dirty="0"/>
          </a:p>
          <a:p>
            <a:r>
              <a:rPr lang="fr-FR" dirty="0"/>
              <a:t>Model </a:t>
            </a:r>
            <a:r>
              <a:rPr lang="fr-FR" dirty="0" err="1"/>
              <a:t>runner</a:t>
            </a:r>
            <a:endParaRPr lang="fr-FR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82E68CD1-5194-8F4A-8B0E-158FAB70DB6B}"/>
              </a:ext>
            </a:extLst>
          </p:cNvPr>
          <p:cNvSpPr txBox="1"/>
          <p:nvPr/>
        </p:nvSpPr>
        <p:spPr>
          <a:xfrm>
            <a:off x="6223840" y="1968015"/>
            <a:ext cx="1991251" cy="646331"/>
          </a:xfrm>
          <a:prstGeom prst="rect">
            <a:avLst/>
          </a:prstGeom>
          <a:noFill/>
          <a:ln>
            <a:solidFill>
              <a:srgbClr val="00EB7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err="1"/>
              <a:t>Owner</a:t>
            </a:r>
            <a:r>
              <a:rPr lang="fr-FR" dirty="0"/>
              <a:t> – Co-</a:t>
            </a:r>
            <a:r>
              <a:rPr lang="fr-FR" dirty="0" err="1"/>
              <a:t>Owner</a:t>
            </a:r>
            <a:endParaRPr lang="fr-FR" dirty="0"/>
          </a:p>
          <a:p>
            <a:r>
              <a:rPr lang="fr-FR" dirty="0"/>
              <a:t>User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1F24D7F8-628D-3B4C-B249-B65FD88893D0}"/>
              </a:ext>
            </a:extLst>
          </p:cNvPr>
          <p:cNvSpPr txBox="1"/>
          <p:nvPr/>
        </p:nvSpPr>
        <p:spPr>
          <a:xfrm>
            <a:off x="8984423" y="1968015"/>
            <a:ext cx="1465081" cy="369332"/>
          </a:xfrm>
          <a:prstGeom prst="rect">
            <a:avLst/>
          </a:prstGeom>
          <a:noFill/>
          <a:ln>
            <a:solidFill>
              <a:srgbClr val="00EB7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/>
              <a:t>Data </a:t>
            </a:r>
            <a:r>
              <a:rPr lang="fr-FR" dirty="0" err="1"/>
              <a:t>indexing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6938676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954</TotalTime>
  <Words>639</Words>
  <Application>Microsoft Macintosh PowerPoint</Application>
  <PresentationFormat>Grand écran</PresentationFormat>
  <Paragraphs>109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Andale Mono</vt:lpstr>
      <vt:lpstr>Arial</vt:lpstr>
      <vt:lpstr>Calibri</vt:lpstr>
      <vt:lpstr>Calibri Light</vt:lpstr>
      <vt:lpstr>Century Gothic</vt:lpstr>
      <vt:lpstr>Thème Office</vt:lpstr>
      <vt:lpstr>Présentation PowerPoint</vt:lpstr>
      <vt:lpstr>Who are we ?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Patrick Escande</dc:creator>
  <cp:lastModifiedBy>Patrick Escande</cp:lastModifiedBy>
  <cp:revision>32</cp:revision>
  <dcterms:created xsi:type="dcterms:W3CDTF">2023-09-23T20:58:17Z</dcterms:created>
  <dcterms:modified xsi:type="dcterms:W3CDTF">2023-09-24T12:52:23Z</dcterms:modified>
</cp:coreProperties>
</file>

<file path=docProps/thumbnail.jpeg>
</file>